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454" r:id="rId2"/>
    <p:sldId id="418" r:id="rId3"/>
    <p:sldId id="495" r:id="rId4"/>
    <p:sldId id="509" r:id="rId5"/>
    <p:sldId id="496" r:id="rId6"/>
    <p:sldId id="522" r:id="rId7"/>
    <p:sldId id="532" r:id="rId8"/>
    <p:sldId id="531" r:id="rId9"/>
    <p:sldId id="480" r:id="rId10"/>
    <p:sldId id="481" r:id="rId11"/>
    <p:sldId id="515" r:id="rId12"/>
    <p:sldId id="485" r:id="rId13"/>
    <p:sldId id="521" r:id="rId14"/>
    <p:sldId id="517" r:id="rId15"/>
    <p:sldId id="516" r:id="rId16"/>
    <p:sldId id="489" r:id="rId17"/>
    <p:sldId id="519" r:id="rId18"/>
    <p:sldId id="518" r:id="rId19"/>
    <p:sldId id="520" r:id="rId20"/>
    <p:sldId id="536" r:id="rId21"/>
    <p:sldId id="427" r:id="rId22"/>
    <p:sldId id="512" r:id="rId23"/>
    <p:sldId id="525" r:id="rId24"/>
    <p:sldId id="355" r:id="rId25"/>
    <p:sldId id="526" r:id="rId26"/>
    <p:sldId id="528" r:id="rId27"/>
    <p:sldId id="527" r:id="rId28"/>
    <p:sldId id="524" r:id="rId29"/>
    <p:sldId id="431" r:id="rId30"/>
    <p:sldId id="529" r:id="rId31"/>
    <p:sldId id="428" r:id="rId32"/>
    <p:sldId id="530" r:id="rId33"/>
    <p:sldId id="460" r:id="rId34"/>
    <p:sldId id="467" r:id="rId35"/>
    <p:sldId id="537" r:id="rId36"/>
    <p:sldId id="328" r:id="rId37"/>
    <p:sldId id="533" r:id="rId38"/>
    <p:sldId id="534" r:id="rId39"/>
    <p:sldId id="535" r:id="rId40"/>
    <p:sldId id="430" r:id="rId41"/>
    <p:sldId id="423" r:id="rId42"/>
    <p:sldId id="402" r:id="rId43"/>
    <p:sldId id="403" r:id="rId44"/>
    <p:sldId id="401" r:id="rId45"/>
    <p:sldId id="395" r:id="rId46"/>
    <p:sldId id="399" r:id="rId47"/>
    <p:sldId id="396" r:id="rId48"/>
    <p:sldId id="393" r:id="rId49"/>
    <p:sldId id="360" r:id="rId50"/>
    <p:sldId id="357" r:id="rId51"/>
    <p:sldId id="358" r:id="rId52"/>
    <p:sldId id="462" r:id="rId53"/>
    <p:sldId id="296" r:id="rId54"/>
    <p:sldId id="278" r:id="rId55"/>
    <p:sldId id="325" r:id="rId56"/>
    <p:sldId id="295" r:id="rId57"/>
    <p:sldId id="317" r:id="rId58"/>
    <p:sldId id="326" r:id="rId59"/>
    <p:sldId id="327" r:id="rId60"/>
    <p:sldId id="291" r:id="rId61"/>
    <p:sldId id="319" r:id="rId62"/>
    <p:sldId id="294" r:id="rId63"/>
    <p:sldId id="397" r:id="rId64"/>
    <p:sldId id="458" r:id="rId65"/>
    <p:sldId id="487" r:id="rId66"/>
  </p:sldIdLst>
  <p:sldSz cx="9144000" cy="6858000" type="screen4x3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C20027"/>
    <a:srgbClr val="FF0066"/>
    <a:srgbClr val="F0EDC1"/>
    <a:srgbClr val="CC6600"/>
    <a:srgbClr val="CC3300"/>
    <a:srgbClr val="FFFF00"/>
    <a:srgbClr val="F0E7CB"/>
    <a:srgbClr val="F0B752"/>
    <a:srgbClr val="F3A83A"/>
    <a:srgbClr val="DFD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736" autoAdjust="0"/>
    <p:restoredTop sz="89154" autoAdjust="0"/>
  </p:normalViewPr>
  <p:slideViewPr>
    <p:cSldViewPr snapToGrid="0">
      <p:cViewPr>
        <p:scale>
          <a:sx n="51" d="100"/>
          <a:sy n="51" d="100"/>
        </p:scale>
        <p:origin x="-1524" y="-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41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5E0BD-6B4D-46F3-85EB-F05F8BD3C4C4}" type="datetime1">
              <a:rPr lang="en-US"/>
              <a:pPr>
                <a:defRPr/>
              </a:pPr>
              <a:t>4/29/2019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0FD32-2863-4B07-ABB9-DF38320250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8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3944F-1DAC-47DF-8E5C-283BB15EBEF4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191C9-BE1A-4321-AEAC-01951F16B8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5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  </a:t>
            </a:r>
          </a:p>
          <a:p>
            <a:endParaRPr lang="en-US" dirty="0" smtClean="0"/>
          </a:p>
          <a:p>
            <a:r>
              <a:rPr lang="en-US" dirty="0" err="1" smtClean="0"/>
              <a:t>Acknowedge</a:t>
            </a:r>
            <a:r>
              <a:rPr lang="en-US" baseline="0" dirty="0" smtClean="0"/>
              <a:t> collaborators. 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Talk in two parts.  </a:t>
            </a:r>
          </a:p>
          <a:p>
            <a:r>
              <a:rPr lang="en-US" dirty="0" smtClean="0"/>
              <a:t>First, talk about building </a:t>
            </a:r>
            <a:r>
              <a:rPr lang="en-US" b="1" dirty="0" smtClean="0"/>
              <a:t>community data networks in paleoecology </a:t>
            </a:r>
            <a:r>
              <a:rPr lang="en-US" dirty="0" smtClean="0"/>
              <a:t>– as</a:t>
            </a:r>
            <a:r>
              <a:rPr lang="en-US" baseline="0" dirty="0" smtClean="0"/>
              <a:t> example of larger class of activities that I call community curated database</a:t>
            </a:r>
          </a:p>
          <a:p>
            <a:r>
              <a:rPr lang="en-US" baseline="0" dirty="0" smtClean="0"/>
              <a:t>S</a:t>
            </a:r>
            <a:r>
              <a:rPr lang="en-US" dirty="0" smtClean="0"/>
              <a:t>econd, show the kind of large-scale synthetic science that is enabled with open</a:t>
            </a:r>
            <a:r>
              <a:rPr lang="en-US" baseline="0" dirty="0" smtClean="0"/>
              <a:t> high-quality data platforms, using PalEON as an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53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C6C7E-9D44-44AB-AD19-CE502E8C60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02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0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C6C7E-9D44-44AB-AD19-CE502E8C605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93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F91749-1F7B-4811-A4BB-E6094429EDB9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1884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20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all the data in Minnesota – give a </a:t>
            </a:r>
            <a:r>
              <a:rPr lang="en-US" dirty="0" err="1" smtClean="0"/>
              <a:t>shoutout</a:t>
            </a:r>
            <a:r>
              <a:rPr lang="en-US" dirty="0" smtClean="0"/>
              <a:t> to Herb and Margaret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23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 smtClean="0"/>
              <a:t>We mus</a:t>
            </a:r>
            <a:r>
              <a:rPr lang="en-US" baseline="0" dirty="0" smtClean="0"/>
              <a:t>t assemble – many good reasons – cross-scale processes,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Requires</a:t>
            </a:r>
            <a:r>
              <a:rPr lang="en-US" baseline="0" dirty="0" smtClean="0"/>
              <a:t> easy access to well-described data (INFORMATICS)</a:t>
            </a:r>
          </a:p>
          <a:p>
            <a:r>
              <a:rPr lang="en-US" baseline="0" dirty="0" smtClean="0"/>
              <a:t>Iterative.  Data is used and reused.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8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Requires</a:t>
            </a:r>
            <a:r>
              <a:rPr lang="en-US" baseline="0" dirty="0" smtClean="0"/>
              <a:t> easy access to well-described data (INFORMATICS)</a:t>
            </a:r>
          </a:p>
          <a:p>
            <a:r>
              <a:rPr lang="en-US" baseline="0" dirty="0" smtClean="0"/>
              <a:t>Iterative.  Data is used and reused.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8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a big believer</a:t>
            </a:r>
            <a:r>
              <a:rPr lang="en-US" baseline="0" dirty="0" smtClean="0"/>
              <a:t> in working from pattern to process.  </a:t>
            </a:r>
            <a:r>
              <a:rPr lang="en-US" dirty="0" smtClean="0"/>
              <a:t>I recognize this is really broad and arm-wavy.  It’s ambitious.  It’s pretty general.</a:t>
            </a:r>
          </a:p>
          <a:p>
            <a:r>
              <a:rPr lang="en-US" dirty="0" smtClean="0"/>
              <a:t>To</a:t>
            </a:r>
            <a:r>
              <a:rPr lang="en-US" baseline="0" dirty="0" smtClean="0"/>
              <a:t> make it more concrete…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74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4CE275-E46A-456A-9874-4CF35948B9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47975" y="506413"/>
            <a:ext cx="3448050" cy="2586037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C6C7E-9D44-44AB-AD19-CE502E8C60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02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right now, most of us could meet NSF Data Management Plans by submitting our data to Data Dryad.  They’ll archive it and give it a DOI.  But is this actually useful?  I’d argue that this is meeting the letter of the law but not the spirit.  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We need CCDRs to enforce metadata standards.  WE should think of them like journals.  Just like we only use peer-reviewed papers, we should only use community-curated data.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Could say a few words about NOAA-Paleo.  They</a:t>
            </a:r>
            <a:r>
              <a:rPr lang="en-US" baseline="0" dirty="0" smtClean="0"/>
              <a:t> made a good decision 20 years ago to set a very low bar to metadata standards and needs.  Key challenge then was to encourage people to submit data.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now times have changed and now we need higher bars.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52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to Eric here – he’ll talk more about Neotoma.  I’m going to stay more general</a:t>
            </a:r>
            <a:r>
              <a:rPr lang="en-US" baseline="0" dirty="0" smtClean="0"/>
              <a:t> and talk about CCDRs.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43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32B436-666E-4C6B-AFCA-C0EFAE92FD3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47975" y="506413"/>
            <a:ext cx="3448050" cy="2586037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lot of ecological</a:t>
            </a:r>
            <a:r>
              <a:rPr lang="en-US" baseline="0" dirty="0" smtClean="0"/>
              <a:t> data is in the latter category…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46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Shoutout</a:t>
            </a:r>
            <a:r>
              <a:rPr lang="en-US" dirty="0" smtClean="0"/>
              <a:t> to Eric Grimm and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98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  </a:t>
            </a:r>
          </a:p>
          <a:p>
            <a:endParaRPr lang="en-US" dirty="0" smtClean="0"/>
          </a:p>
          <a:p>
            <a:r>
              <a:rPr lang="en-US" dirty="0" err="1" smtClean="0"/>
              <a:t>Acknowedge</a:t>
            </a:r>
            <a:r>
              <a:rPr lang="en-US" baseline="0" dirty="0" smtClean="0"/>
              <a:t> collaborators. 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Talk in two parts.  </a:t>
            </a:r>
          </a:p>
          <a:p>
            <a:r>
              <a:rPr lang="en-US" dirty="0" smtClean="0"/>
              <a:t>First, talk about building </a:t>
            </a:r>
            <a:r>
              <a:rPr lang="en-US" b="1" dirty="0" smtClean="0"/>
              <a:t>community data networks in paleoecology </a:t>
            </a:r>
            <a:r>
              <a:rPr lang="en-US" dirty="0" smtClean="0"/>
              <a:t>– as</a:t>
            </a:r>
            <a:r>
              <a:rPr lang="en-US" baseline="0" dirty="0" smtClean="0"/>
              <a:t> example of larger class of activities that I call community curated database</a:t>
            </a:r>
          </a:p>
          <a:p>
            <a:r>
              <a:rPr lang="en-US" baseline="0" dirty="0" smtClean="0"/>
              <a:t>S</a:t>
            </a:r>
            <a:r>
              <a:rPr lang="en-US" dirty="0" smtClean="0"/>
              <a:t>econd, show the kind of large-scale synthetic science that is enabled with open</a:t>
            </a:r>
            <a:r>
              <a:rPr lang="en-US" baseline="0" dirty="0" smtClean="0"/>
              <a:t> high-quality data platforms, using PalEON as an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53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PIs:</a:t>
            </a:r>
            <a:r>
              <a:rPr lang="en-US" baseline="0" dirty="0" smtClean="0"/>
              <a:t>  McLachlan, Finley, Pederson, Williams, Zhu, Moore, </a:t>
            </a:r>
            <a:r>
              <a:rPr lang="en-US" baseline="0" dirty="0" err="1" smtClean="0"/>
              <a:t>Hooten</a:t>
            </a:r>
            <a:r>
              <a:rPr lang="en-US" baseline="0" dirty="0" smtClean="0"/>
              <a:t>, Dietze, Jackson, Paciorek, Marlon, </a:t>
            </a:r>
            <a:r>
              <a:rPr lang="en-US" baseline="0" dirty="0" err="1" smtClean="0"/>
              <a:t>Higuera</a:t>
            </a:r>
            <a:r>
              <a:rPr lang="en-US" baseline="0" dirty="0" smtClean="0"/>
              <a:t>, Duffy, </a:t>
            </a:r>
            <a:r>
              <a:rPr lang="en-US" baseline="0" dirty="0" err="1" smtClean="0"/>
              <a:t>Hessl</a:t>
            </a:r>
            <a:endParaRPr lang="en-US" baseline="0" dirty="0" smtClean="0"/>
          </a:p>
          <a:p>
            <a:r>
              <a:rPr lang="en-US" baseline="0" dirty="0" smtClean="0"/>
              <a:t>Institutions:  Arizona, Wisconsin, Notre Dame, Michigan State,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1BF91-D513-4EC5-A2C0-A1E1A96177DB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5351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41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901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Taylor</a:t>
            </a:r>
            <a:r>
              <a:rPr lang="en-US" baseline="0" dirty="0" smtClean="0"/>
              <a:t>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1BF91-D513-4EC5-A2C0-A1E1A96177DB}" type="slidenum">
              <a:rPr lang="en-CA" smtClean="0">
                <a:solidFill>
                  <a:prstClr val="black"/>
                </a:solidFill>
              </a:rPr>
              <a:pPr/>
              <a:t>12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034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  </a:t>
            </a:r>
          </a:p>
          <a:p>
            <a:endParaRPr lang="en-US" dirty="0" smtClean="0"/>
          </a:p>
          <a:p>
            <a:r>
              <a:rPr lang="en-US" dirty="0" err="1" smtClean="0"/>
              <a:t>Acknowedge</a:t>
            </a:r>
            <a:r>
              <a:rPr lang="en-US" baseline="0" dirty="0" smtClean="0"/>
              <a:t> collaborators. 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Talk in two parts.  </a:t>
            </a:r>
          </a:p>
          <a:p>
            <a:r>
              <a:rPr lang="en-US" dirty="0" smtClean="0"/>
              <a:t>First, talk about building </a:t>
            </a:r>
            <a:r>
              <a:rPr lang="en-US" b="1" dirty="0" smtClean="0"/>
              <a:t>community data networks in paleoecology </a:t>
            </a:r>
            <a:r>
              <a:rPr lang="en-US" dirty="0" smtClean="0"/>
              <a:t>– as</a:t>
            </a:r>
            <a:r>
              <a:rPr lang="en-US" baseline="0" dirty="0" smtClean="0"/>
              <a:t> example of larger class of activities that I call community curated database</a:t>
            </a:r>
          </a:p>
          <a:p>
            <a:r>
              <a:rPr lang="en-US" baseline="0" dirty="0" smtClean="0"/>
              <a:t>S</a:t>
            </a:r>
            <a:r>
              <a:rPr lang="en-US" dirty="0" smtClean="0"/>
              <a:t>econd, show the kind of large-scale synthetic science that is enabled with open</a:t>
            </a:r>
            <a:r>
              <a:rPr lang="en-US" baseline="0" dirty="0" smtClean="0"/>
              <a:t> high-quality data platforms, using PalEON as an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5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Socio-technological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49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608806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610392"/>
          </a:xfrm>
          <a:prstGeom prst="rect">
            <a:avLst/>
          </a:prstGeom>
        </p:spPr>
        <p:txBody>
          <a:bodyPr anchor="t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10394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68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688" y="499983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rgbClr val="C2002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17688" y="1358900"/>
            <a:ext cx="5486400" cy="351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0388" y="556656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865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9800" y="1143000"/>
            <a:ext cx="7620000" cy="4800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95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D5F52-2A75-4E06-868A-2633EE933536}" type="datetimeFigureOut">
              <a:rPr lang="en-US"/>
              <a:pPr>
                <a:defRPr/>
              </a:pPr>
              <a:t>4/29/2019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2578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5EA9C-6EBD-41EB-B224-99D5076C9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5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608806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610392"/>
          </a:xfrm>
          <a:prstGeom prst="rect">
            <a:avLst/>
          </a:prstGeom>
        </p:spPr>
        <p:txBody>
          <a:bodyPr anchor="t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10394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47115" y="6362700"/>
            <a:ext cx="1296885" cy="4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60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47115" y="6362700"/>
            <a:ext cx="1296885" cy="4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40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47115" y="6362700"/>
            <a:ext cx="1296885" cy="4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11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335556" y="6324600"/>
            <a:ext cx="1296885" cy="4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12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018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906040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13" y="-14176"/>
            <a:ext cx="9144000" cy="1921804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919856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76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0">
              <a:schemeClr val="bg1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286500"/>
            <a:ext cx="9144000" cy="5969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3" name="Picture 9" descr="uwlogo_web_lrg_ct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1501775"/>
            <a:ext cx="5629275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70682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8356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00100" y="2006600"/>
            <a:ext cx="7607300" cy="41148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2149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 anchor="t"/>
          <a:lstStyle>
            <a:lvl1pPr>
              <a:defRPr sz="3800" b="0" i="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007157"/>
            <a:ext cx="76454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67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480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600" b="0" i="0" cap="none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47900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 cap="all" spc="250">
                <a:solidFill>
                  <a:srgbClr val="800000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55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2039937"/>
            <a:ext cx="36703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2039937"/>
            <a:ext cx="38227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6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16200000" flipH="1">
            <a:off x="1271588" y="3906837"/>
            <a:ext cx="5041900" cy="22225"/>
          </a:xfrm>
          <a:prstGeom prst="line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00"/>
            <a:ext cx="3008313" cy="635000"/>
          </a:xfrm>
          <a:prstGeom prst="rect">
            <a:avLst/>
          </a:prstGeom>
        </p:spPr>
        <p:txBody>
          <a:bodyPr anchor="t"/>
          <a:lstStyle>
            <a:lvl1pPr algn="l">
              <a:defRPr sz="1600" b="1" i="0" u="none" baseline="0">
                <a:solidFill>
                  <a:srgbClr val="C20027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1219200"/>
            <a:ext cx="5111750" cy="585311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80160" indent="-201168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905000"/>
            <a:ext cx="3008313" cy="4559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18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92850"/>
            <a:ext cx="9144000" cy="565150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100000">
                <a:schemeClr val="bg2"/>
              </a:gs>
            </a:gsLst>
            <a:lin ang="33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029" name="Picture 5" descr="uwlogo_web_sm_fl.eps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6300788"/>
            <a:ext cx="1371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04" r:id="rId2"/>
    <p:sldLayoutId id="2147483819" r:id="rId3"/>
    <p:sldLayoutId id="2147483811" r:id="rId4"/>
    <p:sldLayoutId id="2147483805" r:id="rId5"/>
    <p:sldLayoutId id="2147483806" r:id="rId6"/>
    <p:sldLayoutId id="2147483807" r:id="rId7"/>
    <p:sldLayoutId id="2147483808" r:id="rId8"/>
    <p:sldLayoutId id="2147483812" r:id="rId9"/>
    <p:sldLayoutId id="2147483809" r:id="rId10"/>
    <p:sldLayoutId id="2147483810" r:id="rId11"/>
    <p:sldLayoutId id="2147483816" r:id="rId12"/>
    <p:sldLayoutId id="2147483823" r:id="rId13"/>
    <p:sldLayoutId id="2147483829" r:id="rId14"/>
    <p:sldLayoutId id="2147483831" r:id="rId15"/>
    <p:sldLayoutId id="2147483846" r:id="rId16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80" charset="-128"/>
          <a:cs typeface="ＭＳ Ｐゴシック" pitchFamily="-80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80" charset="-128"/>
          <a:cs typeface="ＭＳ Ｐゴシック" pitchFamily="-80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tiff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ortal.lternet.edu/nis/mapbrowse?packageid=msb-paleon.2.0" TargetMode="External"/><Relationship Id="rId5" Type="http://schemas.openxmlformats.org/officeDocument/2006/relationships/hyperlink" Target="https://portal.lternet.edu/nis/mapbrowse?packageid=msb-paleon.1.0" TargetMode="Externa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8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www.neotomadb.org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NeotomaMember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neotomadb.org/data/category/contribution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20.jpe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60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4.jpe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21.gif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18" Type="http://schemas.openxmlformats.org/officeDocument/2006/relationships/image" Target="../media/image83.jpeg"/><Relationship Id="rId26" Type="http://schemas.openxmlformats.org/officeDocument/2006/relationships/image" Target="../media/image91.gif"/><Relationship Id="rId3" Type="http://schemas.openxmlformats.org/officeDocument/2006/relationships/image" Target="../media/image8.png"/><Relationship Id="rId21" Type="http://schemas.openxmlformats.org/officeDocument/2006/relationships/image" Target="../media/image86.png"/><Relationship Id="rId7" Type="http://schemas.openxmlformats.org/officeDocument/2006/relationships/image" Target="../media/image74.png"/><Relationship Id="rId12" Type="http://schemas.openxmlformats.org/officeDocument/2006/relationships/image" Target="../media/image78.jpe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1.png"/><Relationship Id="rId20" Type="http://schemas.openxmlformats.org/officeDocument/2006/relationships/image" Target="../media/image8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24" Type="http://schemas.openxmlformats.org/officeDocument/2006/relationships/image" Target="../media/image89.jpeg"/><Relationship Id="rId5" Type="http://schemas.openxmlformats.org/officeDocument/2006/relationships/image" Target="../media/image52.png"/><Relationship Id="rId15" Type="http://schemas.openxmlformats.org/officeDocument/2006/relationships/image" Target="../media/image80.png"/><Relationship Id="rId23" Type="http://schemas.openxmlformats.org/officeDocument/2006/relationships/image" Target="../media/image88.jpeg"/><Relationship Id="rId10" Type="http://schemas.openxmlformats.org/officeDocument/2006/relationships/image" Target="../media/image13.png"/><Relationship Id="rId19" Type="http://schemas.openxmlformats.org/officeDocument/2006/relationships/image" Target="../media/image84.png"/><Relationship Id="rId4" Type="http://schemas.openxmlformats.org/officeDocument/2006/relationships/image" Target="../media/image72.jpeg"/><Relationship Id="rId9" Type="http://schemas.openxmlformats.org/officeDocument/2006/relationships/image" Target="../media/image76.jpg"/><Relationship Id="rId14" Type="http://schemas.openxmlformats.org/officeDocument/2006/relationships/image" Target="../media/image51.png"/><Relationship Id="rId22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4.jpeg"/><Relationship Id="rId4" Type="http://schemas.openxmlformats.org/officeDocument/2006/relationships/hyperlink" Target="http://www.neotomadb.org/" TargetMode="External"/><Relationship Id="rId9" Type="http://schemas.openxmlformats.org/officeDocument/2006/relationships/image" Target="../media/image21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neotomadb.org/" TargetMode="External"/><Relationship Id="rId4" Type="http://schemas.openxmlformats.org/officeDocument/2006/relationships/image" Target="../media/image94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jpg"/><Relationship Id="rId5" Type="http://schemas.openxmlformats.org/officeDocument/2006/relationships/image" Target="../media/image8.png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hyperlink" Target="https://api.neotomadb.org/" TargetMode="External"/><Relationship Id="rId7" Type="http://schemas.openxmlformats.org/officeDocument/2006/relationships/hyperlink" Target="https://github.com/NeotomaDB/Workshops" TargetMode="External"/><Relationship Id="rId2" Type="http://schemas.openxmlformats.org/officeDocument/2006/relationships/hyperlink" Target="https://apps.neotomadb.org/Explorer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ata.neotomadb.org/datasets/1001/" TargetMode="External"/><Relationship Id="rId5" Type="http://schemas.openxmlformats.org/officeDocument/2006/relationships/hyperlink" Target="https://github.com/ropensci/neotoma" TargetMode="External"/><Relationship Id="rId4" Type="http://schemas.openxmlformats.org/officeDocument/2006/relationships/hyperlink" Target="https://cran.r-project.org/web/packages/neotoma/index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gif"/><Relationship Id="rId5" Type="http://schemas.openxmlformats.org/officeDocument/2006/relationships/image" Target="../media/image104.jpg"/><Relationship Id="rId4" Type="http://schemas.openxmlformats.org/officeDocument/2006/relationships/image" Target="../media/image10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neotomadb.org/" TargetMode="Externa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3.png"/><Relationship Id="rId4" Type="http://schemas.openxmlformats.org/officeDocument/2006/relationships/hyperlink" Target="http://www.neotomadb.org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jpe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neotomadb.org/" TargetMode="Externa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earthlifeconsortium.org/" TargetMode="External"/><Relationship Id="rId3" Type="http://schemas.openxmlformats.org/officeDocument/2006/relationships/hyperlink" Target="http://c4p.ontosoft.org/#list" TargetMode="External"/><Relationship Id="rId7" Type="http://schemas.openxmlformats.org/officeDocument/2006/relationships/image" Target="../media/image113.png"/><Relationship Id="rId2" Type="http://schemas.openxmlformats.org/officeDocument/2006/relationships/hyperlink" Target="http://hydro10.sdsc.edu/c4pviewer/CommunityPivot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114.jpg"/><Relationship Id="rId4" Type="http://schemas.openxmlformats.org/officeDocument/2006/relationships/hyperlink" Target="https://www.youtube.com/user/cyber4paleo" TargetMode="External"/><Relationship Id="rId9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8.jpeg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image" Target="../media/image3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86" y="1"/>
            <a:ext cx="9139714" cy="609600"/>
          </a:xfrm>
        </p:spPr>
        <p:txBody>
          <a:bodyPr/>
          <a:lstStyle/>
          <a:p>
            <a:pPr algn="l"/>
            <a:r>
              <a:rPr lang="en-US" sz="3400" dirty="0"/>
              <a:t>Building open big data via community curated data resources: Neotoma and PalEON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65728" y="5980113"/>
            <a:ext cx="762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/>
              <a:t>@IceAgeEcologist     @</a:t>
            </a:r>
            <a:r>
              <a:rPr lang="en-US" sz="1800" i="1" dirty="0" err="1" smtClean="0"/>
              <a:t>neotomadb</a:t>
            </a:r>
            <a:r>
              <a:rPr lang="en-US" sz="1800" i="1" dirty="0" smtClean="0"/>
              <a:t> </a:t>
            </a:r>
          </a:p>
          <a:p>
            <a:r>
              <a:rPr lang="en-US" sz="1800" i="1" dirty="0" smtClean="0"/>
              <a:t>@</a:t>
            </a:r>
            <a:r>
              <a:rPr lang="en-US" sz="1800" i="1" dirty="0" err="1" smtClean="0"/>
              <a:t>Pal_EON</a:t>
            </a:r>
            <a:r>
              <a:rPr lang="en-US" sz="1800" i="1" dirty="0" smtClean="0"/>
              <a:t> </a:t>
            </a:r>
          </a:p>
          <a:p>
            <a:r>
              <a:rPr lang="en-US" sz="1800" i="1" dirty="0" smtClean="0"/>
              <a:t>@EarthRates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8672" y="1200573"/>
            <a:ext cx="78985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0" descr="NSF_logo_4color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11036"/>
            <a:ext cx="1043460" cy="104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043460" y="5607114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Macrosystems, Geoinformatics,</a:t>
            </a:r>
          </a:p>
          <a:p>
            <a:r>
              <a:rPr lang="en-US" sz="1800" dirty="0" smtClean="0"/>
              <a:t>EarthCube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49555" y="6323494"/>
            <a:ext cx="1925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C4P</a:t>
            </a:r>
            <a:endParaRPr lang="en-US" sz="3200" b="1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376" y="2389529"/>
            <a:ext cx="2071953" cy="950829"/>
          </a:xfrm>
          <a:prstGeom prst="rect">
            <a:avLst/>
          </a:prstGeom>
        </p:spPr>
      </p:pic>
      <p:pic>
        <p:nvPicPr>
          <p:cNvPr id="5124" name="Picture 4" descr="Image result for earthra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26" y="6371648"/>
            <a:ext cx="1628130" cy="50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9973" y="1211009"/>
            <a:ext cx="58528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20027"/>
                </a:solidFill>
              </a:rPr>
              <a:t>John (Jack) Williams, UW-Madison </a:t>
            </a:r>
          </a:p>
          <a:p>
            <a:r>
              <a:rPr lang="en-US" sz="2800" dirty="0" smtClean="0">
                <a:solidFill>
                  <a:srgbClr val="C20027"/>
                </a:solidFill>
              </a:rPr>
              <a:t>and many others</a:t>
            </a:r>
            <a:endParaRPr lang="en-US" sz="2800" dirty="0">
              <a:solidFill>
                <a:srgbClr val="C20027"/>
              </a:solidFill>
            </a:endParaRPr>
          </a:p>
        </p:txBody>
      </p:sp>
      <p:pic>
        <p:nvPicPr>
          <p:cNvPr id="20" name="Picture 2" descr="EarthCub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95"/>
          <a:stretch/>
        </p:blipFill>
        <p:spPr bwMode="auto">
          <a:xfrm>
            <a:off x="62327" y="6323494"/>
            <a:ext cx="620048" cy="60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304321" y="5980113"/>
            <a:ext cx="3839679" cy="877887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326" y="2389529"/>
            <a:ext cx="727190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1175" indent="-511175">
              <a:spcAft>
                <a:spcPts val="400"/>
              </a:spcAft>
            </a:pPr>
            <a:r>
              <a:rPr lang="en-US" sz="3000" dirty="0" smtClean="0"/>
              <a:t>I:   </a:t>
            </a:r>
            <a:r>
              <a:rPr lang="en-US" sz="3000" dirty="0" smtClean="0"/>
              <a:t>Building Big Data</a:t>
            </a:r>
          </a:p>
          <a:p>
            <a:pPr marL="511175" indent="-511175">
              <a:spcAft>
                <a:spcPts val="400"/>
              </a:spcAft>
            </a:pPr>
            <a:r>
              <a:rPr lang="en-US" sz="3000" dirty="0" smtClean="0"/>
              <a:t>I</a:t>
            </a:r>
            <a:r>
              <a:rPr lang="en-US" sz="3000" dirty="0" smtClean="0"/>
              <a:t>I:  </a:t>
            </a:r>
            <a:r>
              <a:rPr lang="en-US" sz="3000" dirty="0"/>
              <a:t>PalEON: </a:t>
            </a:r>
            <a:r>
              <a:rPr lang="en-US" sz="3000" dirty="0" smtClean="0"/>
              <a:t>Building a Deeper Baseline for Better Ecological Prediction</a:t>
            </a:r>
          </a:p>
          <a:p>
            <a:pPr marL="511175" indent="-511175">
              <a:spcAft>
                <a:spcPts val="400"/>
              </a:spcAft>
            </a:pPr>
            <a:r>
              <a:rPr lang="en-US" sz="3000" dirty="0" smtClean="0"/>
              <a:t>III:	Neotoma Paleoecology Database:               Recen</a:t>
            </a:r>
            <a:r>
              <a:rPr lang="en-US" sz="3000" dirty="0" smtClean="0"/>
              <a:t>t Advances</a:t>
            </a:r>
            <a:endParaRPr lang="en-US" sz="3000" dirty="0" smtClean="0"/>
          </a:p>
          <a:p>
            <a:pPr marL="511175" indent="-511175">
              <a:spcAft>
                <a:spcPts val="400"/>
              </a:spcAft>
            </a:pPr>
            <a:endParaRPr lang="en-US" sz="3000" dirty="0"/>
          </a:p>
        </p:txBody>
      </p:sp>
      <p:pic>
        <p:nvPicPr>
          <p:cNvPr id="21" name="Picture 20" descr="ho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510" y="3687826"/>
            <a:ext cx="1804855" cy="126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093533" y="4912324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Roboto" panose="020B0604020202020204" charset="0"/>
                <a:ea typeface="Roboto" panose="020B0604020202020204" charset="0"/>
              </a:rPr>
              <a:t>Neotoma DB</a:t>
            </a:r>
            <a:endParaRPr lang="en-US" sz="2000" b="1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1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276849" y="6184269"/>
            <a:ext cx="3867151" cy="673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alEON FigXX1 DataModel Synthesis OverviewV3.1.jpg"/>
          <p:cNvPicPr>
            <a:picLocks noChangeAspect="1"/>
          </p:cNvPicPr>
          <p:nvPr/>
        </p:nvPicPr>
        <p:blipFill rotWithShape="1">
          <a:blip r:embed="rId3"/>
          <a:srcRect t="11389" r="10122"/>
          <a:stretch/>
        </p:blipFill>
        <p:spPr>
          <a:xfrm>
            <a:off x="3676650" y="736550"/>
            <a:ext cx="5467350" cy="4702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smtClean="0"/>
              <a:t>PalEON: Major Components</a:t>
            </a:r>
            <a:endParaRPr lang="en-US" sz="3800" dirty="0"/>
          </a:p>
        </p:txBody>
      </p:sp>
      <p:sp>
        <p:nvSpPr>
          <p:cNvPr id="4" name="TextBox 3"/>
          <p:cNvSpPr txBox="1"/>
          <p:nvPr/>
        </p:nvSpPr>
        <p:spPr>
          <a:xfrm>
            <a:off x="1" y="890200"/>
            <a:ext cx="36766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b="1" dirty="0" smtClean="0">
                <a:solidFill>
                  <a:srgbClr val="C00000"/>
                </a:solidFill>
              </a:rPr>
              <a:t>Model Intercomparison Project (MIP)</a:t>
            </a:r>
            <a:r>
              <a:rPr lang="en-US" sz="1800" b="1" dirty="0" smtClean="0"/>
              <a:t> </a:t>
            </a:r>
            <a:r>
              <a:rPr lang="en-US" sz="1800" dirty="0" smtClean="0"/>
              <a:t>with ~10 Ecosystem Models, CMIP5 AR5 climate simulations for last 1,200 </a:t>
            </a:r>
            <a:r>
              <a:rPr lang="en-US" sz="1800" dirty="0" err="1" smtClean="0"/>
              <a:t>yrs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b="1" dirty="0" smtClean="0">
                <a:solidFill>
                  <a:srgbClr val="002060"/>
                </a:solidFill>
              </a:rPr>
              <a:t>Tree Rings:  </a:t>
            </a:r>
            <a:r>
              <a:rPr lang="en-US" sz="1800" dirty="0" smtClean="0"/>
              <a:t>reconstructions of tree growth &amp; NPP over past several centuries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b="1" dirty="0" smtClean="0">
                <a:solidFill>
                  <a:srgbClr val="002060"/>
                </a:solidFill>
              </a:rPr>
              <a:t>Sedimentary Charcoal</a:t>
            </a:r>
            <a:r>
              <a:rPr lang="en-US" sz="1800" dirty="0" smtClean="0">
                <a:solidFill>
                  <a:srgbClr val="002060"/>
                </a:solidFill>
              </a:rPr>
              <a:t>:  </a:t>
            </a:r>
            <a:r>
              <a:rPr lang="en-US" sz="1800" dirty="0" smtClean="0"/>
              <a:t>Fire and disturbance history 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b="1" dirty="0" err="1" smtClean="0">
                <a:solidFill>
                  <a:srgbClr val="C20027"/>
                </a:solidFill>
              </a:rPr>
              <a:t>SetVeg</a:t>
            </a:r>
            <a:r>
              <a:rPr lang="en-US" sz="1800" b="1" dirty="0" smtClean="0">
                <a:solidFill>
                  <a:srgbClr val="002060"/>
                </a:solidFill>
              </a:rPr>
              <a:t>:  </a:t>
            </a:r>
            <a:r>
              <a:rPr lang="en-US" sz="1800" dirty="0" smtClean="0"/>
              <a:t>reconstructions of forest composition and biomass for settlement era and last 2,000 years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1800" b="1" dirty="0" smtClean="0"/>
              <a:t>Data-Model Assimilation: </a:t>
            </a:r>
            <a:r>
              <a:rPr lang="en-US" sz="1800" dirty="0" smtClean="0"/>
              <a:t>Underway</a:t>
            </a:r>
          </a:p>
        </p:txBody>
      </p:sp>
      <p:sp>
        <p:nvSpPr>
          <p:cNvPr id="10" name="Oval 9"/>
          <p:cNvSpPr/>
          <p:nvPr/>
        </p:nvSpPr>
        <p:spPr>
          <a:xfrm>
            <a:off x="5056217" y="3256882"/>
            <a:ext cx="1354108" cy="2337137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37092" y="457200"/>
            <a:ext cx="4706908" cy="14478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296150" y="3256882"/>
            <a:ext cx="1352550" cy="2337137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248151" y="551884"/>
            <a:ext cx="323849" cy="369332"/>
            <a:chOff x="3514726" y="874692"/>
            <a:chExt cx="323849" cy="369332"/>
          </a:xfrm>
        </p:grpSpPr>
        <p:sp>
          <p:nvSpPr>
            <p:cNvPr id="7" name="Oval 6"/>
            <p:cNvSpPr/>
            <p:nvPr/>
          </p:nvSpPr>
          <p:spPr>
            <a:xfrm>
              <a:off x="3514726" y="890200"/>
              <a:ext cx="323849" cy="33831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14726" y="87469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873035" y="3102752"/>
            <a:ext cx="356188" cy="461665"/>
            <a:chOff x="4873035" y="3133901"/>
            <a:chExt cx="356188" cy="461665"/>
          </a:xfrm>
        </p:grpSpPr>
        <p:sp>
          <p:nvSpPr>
            <p:cNvPr id="17" name="Oval 16"/>
            <p:cNvSpPr/>
            <p:nvPr/>
          </p:nvSpPr>
          <p:spPr>
            <a:xfrm>
              <a:off x="4905374" y="3179443"/>
              <a:ext cx="323849" cy="33831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73035" y="313390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Oval 18"/>
          <p:cNvSpPr/>
          <p:nvPr/>
        </p:nvSpPr>
        <p:spPr>
          <a:xfrm>
            <a:off x="6248400" y="3256882"/>
            <a:ext cx="1314450" cy="2337137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6204538" y="3102752"/>
            <a:ext cx="356188" cy="461665"/>
            <a:chOff x="4873035" y="3133901"/>
            <a:chExt cx="356188" cy="461665"/>
          </a:xfrm>
        </p:grpSpPr>
        <p:sp>
          <p:nvSpPr>
            <p:cNvPr id="24" name="Oval 23"/>
            <p:cNvSpPr/>
            <p:nvPr/>
          </p:nvSpPr>
          <p:spPr>
            <a:xfrm>
              <a:off x="4905374" y="3179443"/>
              <a:ext cx="323849" cy="33831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73035" y="313390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349535" y="3102752"/>
            <a:ext cx="356188" cy="461665"/>
            <a:chOff x="4873035" y="3133901"/>
            <a:chExt cx="356188" cy="461665"/>
          </a:xfrm>
        </p:grpSpPr>
        <p:sp>
          <p:nvSpPr>
            <p:cNvPr id="27" name="Oval 26"/>
            <p:cNvSpPr/>
            <p:nvPr/>
          </p:nvSpPr>
          <p:spPr>
            <a:xfrm>
              <a:off x="4905374" y="3179443"/>
              <a:ext cx="323849" cy="33831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873035" y="313390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40" y="6184269"/>
            <a:ext cx="1483360" cy="68072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944" y="5955621"/>
            <a:ext cx="933496" cy="93484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305107" y="6521134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NSF-Macrosystems</a:t>
            </a:r>
            <a:endParaRPr lang="en-US" sz="18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6404367" y="2396736"/>
            <a:ext cx="356188" cy="461665"/>
            <a:chOff x="4873035" y="3133901"/>
            <a:chExt cx="356188" cy="461665"/>
          </a:xfrm>
        </p:grpSpPr>
        <p:sp>
          <p:nvSpPr>
            <p:cNvPr id="32" name="Oval 31"/>
            <p:cNvSpPr/>
            <p:nvPr/>
          </p:nvSpPr>
          <p:spPr>
            <a:xfrm>
              <a:off x="4905374" y="3179443"/>
              <a:ext cx="323849" cy="33831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73035" y="313390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5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39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39522"/>
            <a:ext cx="8418261" cy="522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176635" y="1937280"/>
            <a:ext cx="2996058" cy="7584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064" y="-38183"/>
            <a:ext cx="9134607" cy="1208983"/>
          </a:xfrm>
        </p:spPr>
        <p:txBody>
          <a:bodyPr>
            <a:normAutofit/>
          </a:bodyPr>
          <a:lstStyle/>
          <a:p>
            <a:r>
              <a:rPr lang="en-US" sz="3400" b="1" dirty="0" smtClean="0">
                <a:solidFill>
                  <a:schemeClr val="tx1"/>
                </a:solidFill>
              </a:rPr>
              <a:t>New datasets </a:t>
            </a:r>
            <a:r>
              <a:rPr lang="en-US" sz="3400" dirty="0" smtClean="0">
                <a:solidFill>
                  <a:schemeClr val="tx1"/>
                </a:solidFill>
              </a:rPr>
              <a:t>of</a:t>
            </a:r>
            <a:r>
              <a:rPr lang="en-US" sz="3400" b="1" dirty="0" smtClean="0">
                <a:solidFill>
                  <a:schemeClr val="tx1"/>
                </a:solidFill>
              </a:rPr>
              <a:t> </a:t>
            </a:r>
            <a:r>
              <a:rPr lang="en-US" sz="3400" dirty="0" smtClean="0">
                <a:solidFill>
                  <a:schemeClr val="tx1"/>
                </a:solidFill>
              </a:rPr>
              <a:t>pre-Euro-settlement datasets of forest composition and structure</a:t>
            </a: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66252" y="1219200"/>
            <a:ext cx="4556825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 smtClean="0">
                <a:solidFill>
                  <a:prstClr val="black"/>
                </a:solidFill>
                <a:ea typeface="ＭＳ Ｐゴシック" charset="-128"/>
              </a:rPr>
              <a:t>Quercus</a:t>
            </a:r>
            <a:r>
              <a:rPr lang="en-US" sz="1600" dirty="0" smtClean="0">
                <a:solidFill>
                  <a:prstClr val="black"/>
                </a:solidFill>
                <a:ea typeface="ＭＳ Ｐゴシック" charset="-128"/>
              </a:rPr>
              <a:t> (Oak), ca.1620-1890 AD, 8km grid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prstClr val="black"/>
                </a:solidFill>
                <a:ea typeface="ＭＳ Ｐゴシック" charset="-128"/>
              </a:rPr>
              <a:t>Public Land Survey &amp; Township Proprietor Data </a:t>
            </a:r>
            <a:endParaRPr lang="en-US" sz="1600" dirty="0">
              <a:solidFill>
                <a:prstClr val="black"/>
              </a:solidFill>
              <a:ea typeface="ＭＳ Ｐゴシック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26892" y="6187130"/>
            <a:ext cx="348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ea typeface="ＭＳ Ｐゴシック" charset="-128"/>
              </a:rPr>
              <a:t>Paciorek et al. 2016., </a:t>
            </a:r>
            <a:r>
              <a:rPr lang="en-US" dirty="0" err="1" smtClean="0">
                <a:solidFill>
                  <a:prstClr val="black"/>
                </a:solidFill>
                <a:ea typeface="ＭＳ Ｐゴシック" charset="-128"/>
              </a:rPr>
              <a:t>PLoS</a:t>
            </a:r>
            <a:r>
              <a:rPr lang="en-US" dirty="0" smtClean="0">
                <a:solidFill>
                  <a:prstClr val="black"/>
                </a:solidFill>
                <a:ea typeface="ＭＳ Ｐゴシック" charset="-128"/>
              </a:rPr>
              <a:t> One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ea typeface="ＭＳ Ｐゴシック" charset="-128"/>
              </a:rPr>
              <a:t>Goring et al. 2016, </a:t>
            </a:r>
            <a:r>
              <a:rPr lang="en-US" dirty="0" err="1" smtClean="0">
                <a:solidFill>
                  <a:prstClr val="black"/>
                </a:solidFill>
                <a:ea typeface="ＭＳ Ｐゴシック" charset="-128"/>
              </a:rPr>
              <a:t>PLoS</a:t>
            </a:r>
            <a:r>
              <a:rPr lang="en-US" dirty="0" smtClean="0">
                <a:solidFill>
                  <a:prstClr val="black"/>
                </a:solidFill>
                <a:ea typeface="ＭＳ Ｐゴシック" charset="-128"/>
              </a:rPr>
              <a:t> One</a:t>
            </a:r>
            <a:endParaRPr lang="en-US" dirty="0">
              <a:solidFill>
                <a:prstClr val="black"/>
              </a:solidFill>
              <a:ea typeface="ＭＳ Ｐゴシック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373" y="2185512"/>
            <a:ext cx="2778820" cy="41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76635" y="1909847"/>
            <a:ext cx="282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ea typeface="ＭＳ Ｐゴシック" charset="-128"/>
              </a:rPr>
              <a:t>Abundance relative to other trees</a:t>
            </a:r>
            <a:endParaRPr lang="en-US" sz="1400" dirty="0">
              <a:solidFill>
                <a:prstClr val="black"/>
              </a:solidFill>
              <a:ea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03293" y="6321564"/>
            <a:ext cx="564070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ea typeface="ＭＳ Ｐゴシック" charset="-128"/>
                <a:hlinkClick r:id="rId5"/>
              </a:rPr>
              <a:t>https</a:t>
            </a:r>
            <a:r>
              <a:rPr lang="en-US" sz="1400" dirty="0">
                <a:solidFill>
                  <a:prstClr val="black"/>
                </a:solidFill>
                <a:ea typeface="ＭＳ Ｐゴシック" charset="-128"/>
                <a:hlinkClick r:id="rId5"/>
              </a:rPr>
              <a:t>://</a:t>
            </a:r>
            <a:r>
              <a:rPr lang="en-US" sz="1400" dirty="0" smtClean="0">
                <a:solidFill>
                  <a:prstClr val="black"/>
                </a:solidFill>
                <a:ea typeface="ＭＳ Ｐゴシック" charset="-128"/>
                <a:hlinkClick r:id="rId5"/>
              </a:rPr>
              <a:t>portal.lternet.edu/nis/mapbrowse?packageid=msb-paleon.1.0</a:t>
            </a:r>
            <a:r>
              <a:rPr lang="en-US" sz="1400" dirty="0" smtClean="0">
                <a:solidFill>
                  <a:prstClr val="black"/>
                </a:solidFill>
                <a:ea typeface="ＭＳ Ｐゴシック" charset="-128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ea typeface="ＭＳ Ｐゴシック" charset="-128"/>
                <a:hlinkClick r:id="rId6"/>
              </a:rPr>
              <a:t>https://</a:t>
            </a:r>
            <a:r>
              <a:rPr lang="en-US" sz="1400" dirty="0" smtClean="0">
                <a:solidFill>
                  <a:prstClr val="black"/>
                </a:solidFill>
                <a:ea typeface="ＭＳ Ｐゴシック" charset="-128"/>
                <a:hlinkClick r:id="rId6"/>
              </a:rPr>
              <a:t>portal.lternet.edu/nis/mapbrowse?packageid=msb-paleon.2.0</a:t>
            </a:r>
            <a:r>
              <a:rPr lang="en-US" sz="1400" dirty="0" smtClean="0">
                <a:solidFill>
                  <a:prstClr val="black"/>
                </a:solidFill>
                <a:ea typeface="ＭＳ Ｐゴシック" charset="-128"/>
              </a:rPr>
              <a:t> </a:t>
            </a:r>
            <a:endParaRPr lang="en-US" sz="1400" dirty="0">
              <a:solidFill>
                <a:prstClr val="black"/>
              </a:solidFill>
              <a:ea typeface="ＭＳ Ｐゴシック" charset="-128"/>
            </a:endParaRPr>
          </a:p>
        </p:txBody>
      </p:sp>
      <p:sp>
        <p:nvSpPr>
          <p:cNvPr id="10" name="AutoShape 2" descr="Image result for david mladenof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 charset="-128"/>
            </a:endParaRPr>
          </a:p>
        </p:txBody>
      </p:sp>
      <p:sp>
        <p:nvSpPr>
          <p:cNvPr id="11" name="AutoShape 4" descr="Image result for david mladenof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97543" y="5565239"/>
            <a:ext cx="2281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prstClr val="black"/>
                </a:solidFill>
                <a:ea typeface="ＭＳ Ｐゴシック" charset="-128"/>
              </a:rPr>
              <a:t>860,000 trees in UMW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prstClr val="black"/>
                </a:solidFill>
                <a:ea typeface="ＭＳ Ｐゴシック" charset="-128"/>
              </a:rPr>
              <a:t>420,000 trees in NEUS</a:t>
            </a:r>
            <a:endParaRPr lang="en-US" sz="1600" dirty="0">
              <a:solidFill>
                <a:prstClr val="black"/>
              </a:solidFill>
              <a:ea typeface="ＭＳ Ｐゴシック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692" y="4817298"/>
            <a:ext cx="1229627" cy="5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4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6624735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Shifts in </a:t>
            </a:r>
            <a:r>
              <a:rPr lang="en-US" dirty="0" smtClean="0"/>
              <a:t>tree-climate relationships over past </a:t>
            </a:r>
            <a:r>
              <a:rPr lang="en-US" dirty="0" smtClean="0"/>
              <a:t>15</a:t>
            </a:r>
            <a:r>
              <a:rPr lang="en-US" dirty="0" smtClean="0"/>
              <a:t>0 </a:t>
            </a:r>
            <a:r>
              <a:rPr lang="en-US" dirty="0" smtClean="0"/>
              <a:t>years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33386" y="6499598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+mj-lt"/>
                <a:ea typeface="+mn-ea"/>
              </a:rPr>
              <a:t>Goring &amp; Williams 2017, Ecology Letters</a:t>
            </a:r>
            <a:endParaRPr lang="en-US" sz="1800" dirty="0">
              <a:solidFill>
                <a:prstClr val="black"/>
              </a:solidFill>
              <a:latin typeface="+mj-lt"/>
              <a:ea typeface="+mn-ea"/>
            </a:endParaRPr>
          </a:p>
        </p:txBody>
      </p:sp>
      <p:pic>
        <p:nvPicPr>
          <p:cNvPr id="19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742554" y="989045"/>
            <a:ext cx="6969545" cy="464636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0" y="550478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i="1" dirty="0" smtClean="0">
                <a:solidFill>
                  <a:prstClr val="black"/>
                </a:solidFill>
                <a:latin typeface="+mj-lt"/>
                <a:ea typeface="+mn-ea"/>
                <a:sym typeface="Wingdings" panose="05000000000000000000" pitchFamily="2" charset="2"/>
              </a:rPr>
              <a:t>Trees in upper Midwest </a:t>
            </a:r>
            <a:r>
              <a:rPr lang="en-US" i="1" dirty="0" smtClean="0">
                <a:solidFill>
                  <a:prstClr val="black"/>
                </a:solidFill>
                <a:latin typeface="+mj-lt"/>
                <a:ea typeface="+mn-ea"/>
                <a:sym typeface="Wingdings" panose="05000000000000000000" pitchFamily="2" charset="2"/>
              </a:rPr>
              <a:t>now </a:t>
            </a:r>
            <a:r>
              <a:rPr lang="en-US" i="1" dirty="0" smtClean="0">
                <a:solidFill>
                  <a:prstClr val="black"/>
                </a:solidFill>
                <a:latin typeface="+mj-lt"/>
                <a:ea typeface="+mn-ea"/>
                <a:sym typeface="Wingdings" panose="05000000000000000000" pitchFamily="2" charset="2"/>
              </a:rPr>
              <a:t>occupy warmer winters and higher precipitation than during settlement era</a:t>
            </a:r>
            <a:endParaRPr lang="en-US" i="1" dirty="0">
              <a:solidFill>
                <a:prstClr val="black"/>
              </a:solidFill>
              <a:latin typeface="+mj-lt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8329" y="2902040"/>
            <a:ext cx="221567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(PLS, PRISM 1895-1919)</a:t>
            </a:r>
          </a:p>
          <a:p>
            <a:r>
              <a:rPr lang="en-US" sz="1400" dirty="0" smtClean="0"/>
              <a:t>(FIA, PRISM 1990-2014)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-19631" y="153791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T</a:t>
            </a:r>
            <a:r>
              <a:rPr lang="en-US" sz="1800" baseline="-25000" dirty="0" err="1" smtClean="0"/>
              <a:t>max</a:t>
            </a:r>
            <a:r>
              <a:rPr lang="en-US" sz="1800" dirty="0" smtClean="0"/>
              <a:t> (ºC)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19632" y="2883736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T</a:t>
            </a:r>
            <a:r>
              <a:rPr lang="en-US" sz="1800" baseline="-25000" dirty="0" err="1" smtClean="0"/>
              <a:t>max</a:t>
            </a:r>
            <a:r>
              <a:rPr lang="en-US" sz="1800" dirty="0" smtClean="0"/>
              <a:t> (</a:t>
            </a:r>
            <a:r>
              <a:rPr lang="en-US" sz="1800" dirty="0"/>
              <a:t>º</a:t>
            </a:r>
            <a:r>
              <a:rPr lang="en-US" sz="1800" dirty="0" smtClean="0"/>
              <a:t>C)</a:t>
            </a:r>
            <a:endParaRPr lang="en-US" sz="18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42875" y="412650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P</a:t>
            </a:r>
            <a:r>
              <a:rPr lang="en-US" sz="1800" baseline="-25000" dirty="0" err="1" smtClean="0"/>
              <a:t>ann</a:t>
            </a:r>
            <a:r>
              <a:rPr lang="en-US" sz="1800" dirty="0" smtClean="0"/>
              <a:t>(mm)</a:t>
            </a:r>
            <a:endParaRPr 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132" y="0"/>
            <a:ext cx="2354868" cy="226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69" y="6317115"/>
            <a:ext cx="1098663" cy="5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9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"/>
          <p:cNvPicPr/>
          <p:nvPr/>
        </p:nvPicPr>
        <p:blipFill rotWithShape="1">
          <a:blip r:embed="rId2"/>
          <a:srcRect l="52255" t="47215" b="5505"/>
          <a:stretch/>
        </p:blipFill>
        <p:spPr bwMode="auto">
          <a:xfrm>
            <a:off x="1600200" y="1122402"/>
            <a:ext cx="6019800" cy="397406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400" dirty="0">
                <a:solidFill>
                  <a:prstClr val="black"/>
                </a:solidFill>
              </a:rPr>
              <a:t>Attribution: Niche shifts for minimum temperature mainly caused by climate </a:t>
            </a:r>
            <a:r>
              <a:rPr lang="en-US" sz="3400" dirty="0" smtClean="0">
                <a:solidFill>
                  <a:prstClr val="black"/>
                </a:solidFill>
              </a:rPr>
              <a:t>change </a:t>
            </a:r>
            <a:endParaRPr lang="en-US" sz="34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3386" y="6499598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+mj-lt"/>
                <a:ea typeface="+mn-ea"/>
              </a:rPr>
              <a:t>Goring &amp; Williams 2017, Ecology Letters</a:t>
            </a:r>
            <a:endParaRPr lang="en-US" sz="1800" dirty="0">
              <a:solidFill>
                <a:prstClr val="black"/>
              </a:solidFill>
              <a:latin typeface="+mj-lt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60048" y="5268295"/>
            <a:ext cx="4423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</a:rPr>
              <a:t>Total Niche Shift: Modern vs. Settlement-Era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393496" y="3074594"/>
            <a:ext cx="313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</a:rPr>
              <a:t>Climate Effect – Land Use Effect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59257" y="50836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</a:rPr>
              <a:t>40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50914" y="31152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</a:rPr>
              <a:t>0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01296" y="509647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</a:rPr>
              <a:t>160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65247" y="509647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</a:rPr>
              <a:t>120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38800" y="50836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</a:rPr>
              <a:t>8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</a:rPr>
              <a:t>0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89732" y="21892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</a:rPr>
              <a:t>5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</a:rPr>
              <a:t>0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9200" y="410587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</a:rPr>
              <a:t>-50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27247" y="3833336"/>
            <a:ext cx="232751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Vegetation Change </a:t>
            </a:r>
            <a:r>
              <a:rPr lang="en-US" sz="2000" dirty="0" smtClean="0">
                <a:solidFill>
                  <a:schemeClr val="tx1"/>
                </a:solidFill>
              </a:rPr>
              <a:t>Dominates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27247" y="1644134"/>
            <a:ext cx="232751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Climate Change Dominates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557942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i="1" dirty="0" smtClean="0">
                <a:solidFill>
                  <a:prstClr val="black"/>
                </a:solidFill>
                <a:latin typeface="+mj-lt"/>
                <a:ea typeface="+mn-ea"/>
                <a:sym typeface="Wingdings" panose="05000000000000000000" pitchFamily="2" charset="2"/>
              </a:rPr>
              <a:t>Implies growing disequilibrium, climate changes faster than tree distribution shifts</a:t>
            </a:r>
            <a:endParaRPr lang="en-US" i="1" dirty="0">
              <a:solidFill>
                <a:prstClr val="black"/>
              </a:solidFill>
              <a:latin typeface="+mj-lt"/>
              <a:ea typeface="+mn-ea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69" y="6317115"/>
            <a:ext cx="1098663" cy="5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3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7246881" y="4525165"/>
            <a:ext cx="1896673" cy="16710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094481" y="1801206"/>
            <a:ext cx="1896673" cy="16710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482486" y="4105192"/>
            <a:ext cx="2068634" cy="141658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400" dirty="0" smtClean="0"/>
              <a:t>Reconstructing Vegetation for last 2000 yrs:</a:t>
            </a:r>
            <a:br>
              <a:rPr lang="en-US" sz="3400" dirty="0" smtClean="0"/>
            </a:br>
            <a:r>
              <a:rPr lang="en-US" sz="3400" dirty="0" smtClean="0"/>
              <a:t>Neotoma – PalEON integrated workflow</a:t>
            </a:r>
            <a:endParaRPr lang="en-US" sz="34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365524"/>
            <a:ext cx="257989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Individual Data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Hotchkiss, Calcote, &amp; Lynch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Hupy</a:t>
            </a:r>
            <a:r>
              <a:rPr lang="en-US" sz="1800" dirty="0" smtClean="0"/>
              <a:t> &amp; </a:t>
            </a:r>
            <a:r>
              <a:rPr lang="en-US" sz="1800" dirty="0" err="1" smtClean="0"/>
              <a:t>Yansa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Booth &amp; Jackson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Cushing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St. Jacques</a:t>
            </a:r>
          </a:p>
          <a:p>
            <a:endParaRPr lang="en-US" sz="18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7733" y="4105192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41613" y="3470646"/>
            <a:ext cx="190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Rebuild age </a:t>
            </a:r>
          </a:p>
          <a:p>
            <a:r>
              <a:rPr lang="en-US" sz="1800" dirty="0" smtClean="0"/>
              <a:t>models (bacon)</a:t>
            </a:r>
            <a:endParaRPr lang="en-US" sz="1800" dirty="0"/>
          </a:p>
        </p:txBody>
      </p:sp>
      <p:sp>
        <p:nvSpPr>
          <p:cNvPr id="9" name="Rounded Rectangle 8"/>
          <p:cNvSpPr/>
          <p:nvPr/>
        </p:nvSpPr>
        <p:spPr>
          <a:xfrm>
            <a:off x="4284499" y="1770147"/>
            <a:ext cx="1896673" cy="16710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75" y="4672947"/>
            <a:ext cx="1483360" cy="680720"/>
          </a:xfrm>
          <a:prstGeom prst="rect">
            <a:avLst/>
          </a:prstGeom>
        </p:spPr>
      </p:pic>
      <p:pic>
        <p:nvPicPr>
          <p:cNvPr id="12" name="Picture 11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301" y="2227445"/>
            <a:ext cx="1521067" cy="106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84499" y="1828437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Neotoma DB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367554" y="1890790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742765" y="1182285"/>
            <a:ext cx="1877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Data cleaning, </a:t>
            </a:r>
          </a:p>
          <a:p>
            <a:r>
              <a:rPr lang="en-US" sz="1800" dirty="0" smtClean="0"/>
              <a:t>standardization, </a:t>
            </a:r>
          </a:p>
          <a:p>
            <a:r>
              <a:rPr lang="en-US" sz="1800" dirty="0" smtClean="0"/>
              <a:t>upload</a:t>
            </a:r>
            <a:endParaRPr lang="en-US" sz="1800" dirty="0"/>
          </a:p>
        </p:txBody>
      </p:sp>
      <p:sp>
        <p:nvSpPr>
          <p:cNvPr id="16" name="Oval 15"/>
          <p:cNvSpPr/>
          <p:nvPr/>
        </p:nvSpPr>
        <p:spPr>
          <a:xfrm>
            <a:off x="2367554" y="2329337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367554" y="2767884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67554" y="3206431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367554" y="3644977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04" y="2565168"/>
            <a:ext cx="575651" cy="405432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6"/>
          </p:cNvCxnSpPr>
          <p:nvPr/>
        </p:nvCxnSpPr>
        <p:spPr>
          <a:xfrm>
            <a:off x="2598386" y="2006206"/>
            <a:ext cx="1686113" cy="31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6"/>
          </p:cNvCxnSpPr>
          <p:nvPr/>
        </p:nvCxnSpPr>
        <p:spPr>
          <a:xfrm>
            <a:off x="2598386" y="2444753"/>
            <a:ext cx="168611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6"/>
            <a:endCxn id="9" idx="1"/>
          </p:cNvCxnSpPr>
          <p:nvPr/>
        </p:nvCxnSpPr>
        <p:spPr>
          <a:xfrm flipV="1">
            <a:off x="2598386" y="2605665"/>
            <a:ext cx="1686113" cy="277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6"/>
          </p:cNvCxnSpPr>
          <p:nvPr/>
        </p:nvCxnSpPr>
        <p:spPr>
          <a:xfrm flipV="1">
            <a:off x="2598386" y="2761874"/>
            <a:ext cx="1686113" cy="559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9" idx="6"/>
          </p:cNvCxnSpPr>
          <p:nvPr/>
        </p:nvCxnSpPr>
        <p:spPr>
          <a:xfrm flipV="1">
            <a:off x="2598386" y="2883300"/>
            <a:ext cx="1686113" cy="8770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114268" y="2857035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 err="1" smtClean="0"/>
              <a:t>neotoma</a:t>
            </a:r>
            <a:endParaRPr lang="en-US" sz="1800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0" y="5934670"/>
            <a:ext cx="5301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Goring et al. (2015) Open Quaternary</a:t>
            </a:r>
          </a:p>
          <a:p>
            <a:r>
              <a:rPr lang="en-US" sz="1800" dirty="0" smtClean="0"/>
              <a:t>Goring et al. (2016) </a:t>
            </a:r>
            <a:r>
              <a:rPr lang="en-US" sz="1800" dirty="0" err="1" smtClean="0"/>
              <a:t>PLoS</a:t>
            </a:r>
            <a:endParaRPr lang="en-US" sz="1800" dirty="0" smtClean="0"/>
          </a:p>
          <a:p>
            <a:r>
              <a:rPr lang="en-US" sz="1800" dirty="0" smtClean="0"/>
              <a:t>Dawson et al. (2016) QSR, Dawson et al. in prep.</a:t>
            </a:r>
            <a:endParaRPr lang="en-US" sz="18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200858" y="2444753"/>
            <a:ext cx="89796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encrypted-tbn3.gstatic.com/images?q=tbn:ANd9GcRmVlc9wezWNDDBP8kDpo9ECgbHJh9PjXlKqASYiPRthoGiOMiQgli2tkr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533" y="2319843"/>
            <a:ext cx="1036569" cy="78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237871" y="186035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7441614" y="3470646"/>
            <a:ext cx="13041" cy="9284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5538077" y="4399134"/>
            <a:ext cx="190353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https://www3.nd.edu/~paleolab/paleonproject/wp-content/uploads/set-data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613" y="4755779"/>
            <a:ext cx="1478424" cy="143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5567016" y="4030888"/>
            <a:ext cx="19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Pollen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7237871" y="4464796"/>
            <a:ext cx="1980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Witness Tree</a:t>
            </a:r>
          </a:p>
          <a:p>
            <a:r>
              <a:rPr lang="en-US" dirty="0" smtClean="0"/>
              <a:t>Data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5551121" y="5285437"/>
            <a:ext cx="16957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567016" y="5295793"/>
            <a:ext cx="19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Vegetation</a:t>
            </a:r>
            <a:endParaRPr lang="en-US" sz="1800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2009524" y="4755779"/>
            <a:ext cx="14858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962226" y="4809574"/>
            <a:ext cx="190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Reconstrux</a:t>
            </a:r>
            <a:endParaRPr lang="en-US" sz="1800" dirty="0" smtClean="0"/>
          </a:p>
          <a:p>
            <a:r>
              <a:rPr lang="en-US" sz="1800" dirty="0" smtClean="0"/>
              <a:t>w/ uncertainty</a:t>
            </a:r>
            <a:endParaRPr lang="en-US" sz="1800" dirty="0"/>
          </a:p>
        </p:txBody>
      </p:sp>
      <p:sp>
        <p:nvSpPr>
          <p:cNvPr id="65" name="Rounded Rectangle 64"/>
          <p:cNvSpPr/>
          <p:nvPr/>
        </p:nvSpPr>
        <p:spPr>
          <a:xfrm>
            <a:off x="-59110" y="4257592"/>
            <a:ext cx="2068634" cy="141658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72" y="4428379"/>
            <a:ext cx="1443270" cy="123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276137" y="4169387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Paleoveg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69" y="6317115"/>
            <a:ext cx="1098663" cy="5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3400" dirty="0" smtClean="0"/>
              <a:t>A </a:t>
            </a:r>
            <a:r>
              <a:rPr lang="en-US" sz="3400" dirty="0" smtClean="0"/>
              <a:t>non-stationary baseline: </a:t>
            </a:r>
            <a:r>
              <a:rPr lang="en-US" sz="3400" dirty="0" smtClean="0"/>
              <a:t>areas of </a:t>
            </a:r>
            <a:r>
              <a:rPr lang="en-US" sz="3400" dirty="0" smtClean="0"/>
              <a:t>significant </a:t>
            </a:r>
            <a:r>
              <a:rPr lang="en-US" sz="3400" dirty="0" smtClean="0"/>
              <a:t>forest change over last 2,000 years</a:t>
            </a:r>
            <a:endParaRPr lang="en-US" sz="3400" dirty="0"/>
          </a:p>
        </p:txBody>
      </p:sp>
      <p:sp>
        <p:nvSpPr>
          <p:cNvPr id="12" name="TextBox 11"/>
          <p:cNvSpPr txBox="1"/>
          <p:nvPr/>
        </p:nvSpPr>
        <p:spPr>
          <a:xfrm>
            <a:off x="-33386" y="6479381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Dawson et al. in </a:t>
            </a:r>
            <a:r>
              <a:rPr lang="en-US" sz="1800" dirty="0" smtClean="0"/>
              <a:t>review </a:t>
            </a:r>
            <a:r>
              <a:rPr lang="en-US" sz="1800" i="1" dirty="0" smtClean="0"/>
              <a:t>Ecology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08" b="25492"/>
          <a:stretch/>
        </p:blipFill>
        <p:spPr bwMode="auto">
          <a:xfrm>
            <a:off x="1698171" y="1941234"/>
            <a:ext cx="4800998" cy="3901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40" y="2196434"/>
            <a:ext cx="2224185" cy="3390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69" y="6317115"/>
            <a:ext cx="1098663" cy="5041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6623" y="1676853"/>
            <a:ext cx="8135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Areas of Significant Forest Change:  2100 to 300 </a:t>
            </a:r>
            <a:r>
              <a:rPr lang="en-US" b="1" dirty="0" err="1" smtClean="0"/>
              <a:t>yr</a:t>
            </a:r>
            <a:r>
              <a:rPr lang="en-US" b="1" dirty="0" smtClean="0"/>
              <a:t> BP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3452326" y="2276670"/>
            <a:ext cx="2911151" cy="4292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3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55" y="871723"/>
            <a:ext cx="7138318" cy="463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400" dirty="0" smtClean="0"/>
              <a:t>Holocene </a:t>
            </a:r>
            <a:r>
              <a:rPr lang="en-US" sz="3400" dirty="0" smtClean="0"/>
              <a:t>trends in above-ground biomass in upper Midwest</a:t>
            </a:r>
            <a:endParaRPr lang="en-US" sz="3400" dirty="0"/>
          </a:p>
        </p:txBody>
      </p:sp>
      <p:sp>
        <p:nvSpPr>
          <p:cNvPr id="7" name="TextBox 6"/>
          <p:cNvSpPr txBox="1"/>
          <p:nvPr/>
        </p:nvSpPr>
        <p:spPr>
          <a:xfrm>
            <a:off x="-33386" y="6488668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A. </a:t>
            </a:r>
            <a:r>
              <a:rPr lang="en-US" sz="1800" dirty="0" err="1" smtClean="0"/>
              <a:t>Raiho</a:t>
            </a:r>
            <a:r>
              <a:rPr lang="en-US" sz="1800" dirty="0" smtClean="0"/>
              <a:t> et al. in prep. 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43447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i="1" dirty="0" smtClean="0">
                <a:solidFill>
                  <a:prstClr val="black"/>
                </a:solidFill>
                <a:latin typeface="+mj-lt"/>
                <a:ea typeface="+mn-ea"/>
                <a:sym typeface="Wingdings" panose="05000000000000000000" pitchFamily="2" charset="2"/>
              </a:rPr>
              <a:t>Increasing biomass for last 6000 years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i="1" dirty="0" smtClean="0">
                <a:solidFill>
                  <a:prstClr val="black"/>
                </a:solidFill>
                <a:latin typeface="+mj-lt"/>
                <a:ea typeface="+mn-ea"/>
                <a:sym typeface="Wingdings" panose="05000000000000000000" pitchFamily="2" charset="2"/>
              </a:rPr>
              <a:t>No pre-Industrial steady state</a:t>
            </a:r>
            <a:endParaRPr lang="en-US" i="1" dirty="0">
              <a:solidFill>
                <a:prstClr val="black"/>
              </a:solidFill>
              <a:latin typeface="+mj-lt"/>
              <a:ea typeface="+mn-e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69" y="6317115"/>
            <a:ext cx="1098663" cy="5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3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400" dirty="0" smtClean="0"/>
              <a:t>Data Model Comparisons:  Ecosystem Sensitivity to Drought Variability </a:t>
            </a:r>
            <a:endParaRPr lang="en-US" sz="3400" dirty="0"/>
          </a:p>
        </p:txBody>
      </p:sp>
      <p:pic>
        <p:nvPicPr>
          <p:cNvPr id="3" name="Picture 2" descr="https://lh6.googleusercontent.com/vVeWwG6Xc3SFsxxjAnjxXWWrxgNFQET-KGZurGeFq81mOSe760qRw-H8dN0v4JOtXvRuIJkug6iRC3-YPXWXFPj-Bj-PEqJcVRgl0XLY-BLlMVDB41HcyUdTpZFbOSnsQFG3s6g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b="4957"/>
          <a:stretch/>
        </p:blipFill>
        <p:spPr bwMode="auto">
          <a:xfrm>
            <a:off x="1698172" y="1355859"/>
            <a:ext cx="5808954" cy="496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55979" y="1078860"/>
            <a:ext cx="562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Hydroclimate Variability (Tree Rings)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69671" y="2873448"/>
            <a:ext cx="44973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Compositional Variability (Pollen)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2308" y="4612052"/>
            <a:ext cx="43294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Biomass Variability (Pollen)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33386" y="6488668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C. Rollinson et </a:t>
            </a:r>
            <a:r>
              <a:rPr lang="en-US" sz="1800" dirty="0" smtClean="0"/>
              <a:t>al. in prep. 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69" y="6317115"/>
            <a:ext cx="1098663" cy="5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09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400" dirty="0" smtClean="0"/>
              <a:t>Models:  More sensitive to drought than observations</a:t>
            </a:r>
            <a:endParaRPr lang="en-US" sz="3400" dirty="0"/>
          </a:p>
        </p:txBody>
      </p:sp>
      <p:pic>
        <p:nvPicPr>
          <p:cNvPr id="3" name="Picture 2" descr="https://lh6.googleusercontent.com/wtdaU9mRAWAH5bOzL_9CIFH5mI2fMbdr7eYGny9m0sdmzdSgq8DEMfEEzd5p5WxstVAk3Ob-uxQx_szDGCuV1ktB6Cw_HuH2RiHGz3E7HnDLeyQHNkAl_wrWO2g086zHe4rZqUT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037" y="818276"/>
            <a:ext cx="5498839" cy="549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99301" y="3252155"/>
            <a:ext cx="2458316" cy="30089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9290" y="1567542"/>
            <a:ext cx="31537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Why?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u="sng" dirty="0" smtClean="0"/>
              <a:t>Data: </a:t>
            </a:r>
          </a:p>
          <a:p>
            <a:r>
              <a:rPr lang="en-US" dirty="0"/>
              <a:t>S</a:t>
            </a:r>
            <a:r>
              <a:rPr lang="en-US" dirty="0" smtClean="0"/>
              <a:t>ensitive to biodiversity, ecotonal position</a:t>
            </a:r>
          </a:p>
          <a:p>
            <a:endParaRPr lang="en-US" dirty="0"/>
          </a:p>
          <a:p>
            <a:r>
              <a:rPr lang="en-US" u="sng" dirty="0" smtClean="0"/>
              <a:t>Models: </a:t>
            </a:r>
          </a:p>
          <a:p>
            <a:r>
              <a:rPr lang="en-US" dirty="0" smtClean="0"/>
              <a:t>Simpler models (fewer PFTs, simpler </a:t>
            </a:r>
            <a:r>
              <a:rPr lang="en-US" dirty="0" err="1" smtClean="0"/>
              <a:t>ecophysiology</a:t>
            </a:r>
            <a:r>
              <a:rPr lang="en-US" dirty="0" smtClean="0"/>
              <a:t>) tend to be too sensitive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87545"/>
            <a:ext cx="1955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Rollinson et al. in prep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6270176" y="1084300"/>
            <a:ext cx="123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Data</a:t>
            </a:r>
            <a:endParaRPr lang="en-US" sz="1800" b="1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6270176" y="2132439"/>
            <a:ext cx="123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B050"/>
                </a:solidFill>
              </a:rPr>
              <a:t>Models</a:t>
            </a:r>
            <a:endParaRPr lang="en-US" sz="1800" b="1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69" y="6317115"/>
            <a:ext cx="1098663" cy="5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69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Summary:  </a:t>
            </a:r>
            <a:r>
              <a:rPr lang="en-US" dirty="0" smtClean="0"/>
              <a:t>Three Lessons </a:t>
            </a:r>
            <a:r>
              <a:rPr lang="en-US" dirty="0" smtClean="0"/>
              <a:t>Learned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2248" y="1461881"/>
            <a:ext cx="8702566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b="1" dirty="0" smtClean="0"/>
              <a:t>Tree-climate relationships already changing.</a:t>
            </a:r>
            <a:endParaRPr lang="en-US" sz="2800" b="1" dirty="0"/>
          </a:p>
          <a:p>
            <a:pPr marL="971550" lvl="1" indent="-514350">
              <a:spcAft>
                <a:spcPts val="600"/>
              </a:spcAft>
              <a:buFont typeface="+mj-lt"/>
              <a:buAutoNum type="alphaUcPeriod"/>
            </a:pPr>
            <a:r>
              <a:rPr lang="en-US" sz="2800" dirty="0" smtClean="0"/>
              <a:t>Attributable to changing climates (ecological disequilibrium) and land use, disease</a:t>
            </a:r>
            <a:endParaRPr lang="en-US" sz="2800" dirty="0"/>
          </a:p>
          <a:p>
            <a:pPr marL="971550" lvl="1" indent="-514350">
              <a:spcAft>
                <a:spcPts val="600"/>
              </a:spcAft>
              <a:buFont typeface="+mj-lt"/>
              <a:buAutoNum type="alphaUcPeriod"/>
            </a:pPr>
            <a:r>
              <a:rPr lang="en-US" sz="2800" dirty="0" smtClean="0"/>
              <a:t>Projections of tree range shifts based on modern (FIA) data only may be inaccurate</a:t>
            </a:r>
            <a:endParaRPr lang="en-US" sz="2800" dirty="0"/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69" y="6317115"/>
            <a:ext cx="1098663" cy="5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96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68"/>
          <a:stretch/>
        </p:blipFill>
        <p:spPr>
          <a:xfrm>
            <a:off x="9526" y="946666"/>
            <a:ext cx="5660048" cy="228653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641" y="3755192"/>
            <a:ext cx="3866180" cy="29123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173" y="390103"/>
            <a:ext cx="2094446" cy="3000000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669573" y="20771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black"/>
                </a:solidFill>
                <a:latin typeface="Arial"/>
              </a:rPr>
              <a:t>Better Ecological Forecasting</a:t>
            </a:r>
            <a:endParaRPr lang="en-US" sz="1800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25" y="577334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black"/>
                </a:solidFill>
                <a:latin typeface="Arial"/>
              </a:rPr>
              <a:t>Species dynamics during geological-scale changes </a:t>
            </a:r>
            <a:endParaRPr lang="en-US" sz="1800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25" y="3205437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black"/>
                </a:solidFill>
                <a:latin typeface="Arial"/>
              </a:rPr>
              <a:t>Earth System Informatics:  Building big data</a:t>
            </a:r>
            <a:endParaRPr lang="en-US" sz="1800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38737" y="3390103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black"/>
                </a:solidFill>
                <a:latin typeface="Arial"/>
              </a:rPr>
              <a:t>Reducing Data Entropy</a:t>
            </a:r>
            <a:endParaRPr lang="en-US" sz="1800" b="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5" t="23026" r="40869" b="20066"/>
          <a:stretch/>
        </p:blipFill>
        <p:spPr bwMode="auto">
          <a:xfrm>
            <a:off x="19050" y="3574769"/>
            <a:ext cx="4822310" cy="3287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http://www.gbif.org/sites/default/files/users/kylecopas/GBIF-2015-full-stacked-displ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070" y="6161051"/>
            <a:ext cx="1604043" cy="7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2400" y="2756356"/>
            <a:ext cx="1905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prstClr val="black"/>
                </a:solidFill>
                <a:latin typeface="Arial"/>
              </a:rPr>
              <a:t>Burke et al. in prep.</a:t>
            </a:r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33166" y="6647318"/>
            <a:ext cx="1905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prstClr val="black"/>
                </a:solidFill>
                <a:latin typeface="Arial"/>
              </a:rPr>
              <a:t>Michener et al. 1997</a:t>
            </a:r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53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Summary:  </a:t>
            </a:r>
            <a:r>
              <a:rPr lang="en-US" dirty="0" smtClean="0"/>
              <a:t>Three Lessons </a:t>
            </a:r>
            <a:r>
              <a:rPr lang="en-US" dirty="0" smtClean="0"/>
              <a:t>Learned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69" y="6317115"/>
            <a:ext cx="1098663" cy="5041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248" y="1461881"/>
            <a:ext cx="870256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Bef>
                <a:spcPts val="12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US" sz="2800" b="1" dirty="0" smtClean="0"/>
              <a:t>Forests not in steady state prior to European Settlement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UcPeriod"/>
            </a:pPr>
            <a:r>
              <a:rPr lang="en-US" sz="2800" dirty="0" smtClean="0"/>
              <a:t>Statistical significance established</a:t>
            </a:r>
            <a:endParaRPr lang="en-US" sz="2800" dirty="0"/>
          </a:p>
          <a:p>
            <a:pPr marL="971550" lvl="1" indent="-514350">
              <a:spcAft>
                <a:spcPts val="600"/>
              </a:spcAft>
              <a:buFont typeface="+mj-lt"/>
              <a:buAutoNum type="alphaUcPeriod"/>
            </a:pPr>
            <a:r>
              <a:rPr lang="en-US" sz="2800" dirty="0" smtClean="0"/>
              <a:t>Increasing forest biomass over last 6,000 years</a:t>
            </a:r>
            <a:endParaRPr lang="en-US" sz="2800" dirty="0"/>
          </a:p>
          <a:p>
            <a:pPr marL="514350" indent="-514350">
              <a:spcBef>
                <a:spcPts val="12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US" sz="2800" b="1" dirty="0" smtClean="0"/>
              <a:t>Ecosystem models tend to be overly sensitive to drought variability relative to data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UcPeriod"/>
            </a:pPr>
            <a:r>
              <a:rPr lang="en-US" sz="2800" dirty="0" smtClean="0"/>
              <a:t>Models: Higher complexity -&gt; lowered sensitivity</a:t>
            </a:r>
            <a:endParaRPr lang="en-US" sz="2800" dirty="0"/>
          </a:p>
          <a:p>
            <a:pPr marL="971550" lvl="1" indent="-514350">
              <a:spcAft>
                <a:spcPts val="600"/>
              </a:spcAft>
              <a:buFont typeface="+mj-lt"/>
              <a:buAutoNum type="alphaUcPeriod"/>
            </a:pPr>
            <a:r>
              <a:rPr lang="en-US" sz="2800" dirty="0" smtClean="0"/>
              <a:t>Data:  climate </a:t>
            </a:r>
            <a:r>
              <a:rPr lang="en-US" sz="2800" i="1" dirty="0" smtClean="0"/>
              <a:t>vulnerability</a:t>
            </a:r>
            <a:r>
              <a:rPr lang="en-US" sz="2800" dirty="0" smtClean="0"/>
              <a:t> outweighs climat</a:t>
            </a:r>
            <a:r>
              <a:rPr lang="en-US" sz="2800" dirty="0" smtClean="0"/>
              <a:t>e </a:t>
            </a:r>
            <a:r>
              <a:rPr lang="en-US" sz="2800" i="1" dirty="0" smtClean="0"/>
              <a:t>exposure</a:t>
            </a:r>
            <a:endParaRPr lang="en-US" sz="2800" b="1" i="1" dirty="0"/>
          </a:p>
          <a:p>
            <a:pPr marL="514350" indent="-514350">
              <a:spcAft>
                <a:spcPts val="600"/>
              </a:spcAft>
              <a:buFont typeface="+mj-lt"/>
              <a:buAutoNum type="arabicPeriod" startAt="2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7656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3200" dirty="0"/>
              <a:t>Part </a:t>
            </a:r>
            <a:r>
              <a:rPr lang="en-US" sz="3200" dirty="0" smtClean="0"/>
              <a:t>III:  </a:t>
            </a:r>
            <a:r>
              <a:rPr lang="en-US" sz="3200" dirty="0"/>
              <a:t>Building Big Data from the Long Tail:  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Community Curated Data Resources &amp; the Neotoma 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Paleoecology 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65728" y="5980113"/>
            <a:ext cx="762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/>
              <a:t>@IceAgeEcologist     @</a:t>
            </a:r>
            <a:r>
              <a:rPr lang="en-US" sz="1800" i="1" dirty="0" err="1" smtClean="0"/>
              <a:t>neotomadb</a:t>
            </a:r>
            <a:r>
              <a:rPr lang="en-US" sz="1800" i="1" dirty="0" smtClean="0"/>
              <a:t> </a:t>
            </a:r>
          </a:p>
          <a:p>
            <a:r>
              <a:rPr lang="en-US" sz="1800" i="1" dirty="0" smtClean="0"/>
              <a:t>@</a:t>
            </a:r>
            <a:r>
              <a:rPr lang="en-US" sz="1800" i="1" dirty="0" err="1" smtClean="0"/>
              <a:t>Pal_EON</a:t>
            </a:r>
            <a:r>
              <a:rPr lang="en-US" sz="1800" i="1" dirty="0" smtClean="0"/>
              <a:t> </a:t>
            </a:r>
          </a:p>
          <a:p>
            <a:r>
              <a:rPr lang="en-US" sz="1800" i="1" dirty="0" smtClean="0"/>
              <a:t>@EarthRates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41434" y="1555136"/>
            <a:ext cx="78985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0" descr="NSF_logo_4color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799812"/>
            <a:ext cx="1043460" cy="104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043460" y="6095890"/>
            <a:ext cx="3347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Geoinformatics,</a:t>
            </a:r>
          </a:p>
          <a:p>
            <a:r>
              <a:rPr lang="en-US" sz="1800" dirty="0" smtClean="0"/>
              <a:t>EarthCube</a:t>
            </a:r>
          </a:p>
        </p:txBody>
      </p:sp>
      <p:sp>
        <p:nvSpPr>
          <p:cNvPr id="9" name="Rectangle 8"/>
          <p:cNvSpPr/>
          <p:nvPr/>
        </p:nvSpPr>
        <p:spPr>
          <a:xfrm>
            <a:off x="5304321" y="5980113"/>
            <a:ext cx="3839679" cy="877887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116" y="4432846"/>
            <a:ext cx="1501300" cy="105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462692" y="5438581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orte" pitchFamily="66" charset="0"/>
              </a:rPr>
              <a:t>Neotoma DB</a:t>
            </a:r>
            <a:endParaRPr lang="en-US" sz="2000" dirty="0">
              <a:latin typeface="Forte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3421" y="1876097"/>
            <a:ext cx="89054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Eric </a:t>
            </a:r>
            <a:r>
              <a:rPr lang="en-US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C. Grimm, </a:t>
            </a:r>
            <a:r>
              <a:rPr lang="en-US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Jack Williams, Jessica Blois, Simon Goring, Alison Smith, Joaquin Arroyo-Cabrales, Allan </a:t>
            </a:r>
            <a:r>
              <a:rPr lang="en-US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Ashworth, </a:t>
            </a:r>
            <a:r>
              <a:rPr lang="en-US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Julio Betancourt, Jessica Blois, Bob </a:t>
            </a:r>
            <a:r>
              <a:rPr lang="en-US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Booth, </a:t>
            </a:r>
            <a:r>
              <a:rPr lang="en-US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Phil Buckland</a:t>
            </a:r>
            <a:r>
              <a:rPr lang="en-US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, Don Charles, </a:t>
            </a:r>
            <a:r>
              <a:rPr lang="en-US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Steve Crawford, Brandon Curry, Ed Davis, Thomas Giesecke, Russ Graham, Steve </a:t>
            </a:r>
            <a:r>
              <a:rPr lang="en-US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Jackson, </a:t>
            </a:r>
            <a:r>
              <a:rPr lang="en-US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Rob Roth, Mike Stryker, et al.</a:t>
            </a:r>
            <a:endParaRPr lang="en-US" dirty="0">
              <a:ln w="50800"/>
              <a:solidFill>
                <a:schemeClr val="tx1">
                  <a:lumMod val="95000"/>
                  <a:lumOff val="5000"/>
                </a:schemeClr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467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lIns="64291" tIns="32146" rIns="64291" bIns="32146">
            <a:normAutofit/>
          </a:bodyPr>
          <a:lstStyle/>
          <a:p>
            <a:r>
              <a:rPr lang="en-US" sz="3500" dirty="0" smtClean="0"/>
              <a:t>Paleoecological data: </a:t>
            </a:r>
            <a:r>
              <a:rPr lang="en-US" sz="3500" dirty="0"/>
              <a:t>Key characteristics</a:t>
            </a:r>
          </a:p>
        </p:txBody>
      </p:sp>
      <p:sp>
        <p:nvSpPr>
          <p:cNvPr id="8" name="AutoShape 4" descr="data:image/jpeg;base64,/9j/4AAQSkZJRgABAQAAAQABAAD/2wCEAAkGBxQTEhUUExMWFhUXGB4YGBcYFx4aHhoaGB8ZGxcgHRgaHCggHh0lHR8YITEhJSosLi4uGh8zODMsNygtLisBCgoKBQUFDgUFDisZExkrKysrKysrKysrKysrKysrKysrKysrKysrKysrKysrKysrKysrKysrKysrKysrKysrK//AABEIAMQBAQMBIgACEQEDEQH/xAAcAAADAAMBAQEAAAAAAAAAAAAEBQYAAwcCAQj/xABBEAABAgQFAgQDBgQFAwQDAAABAhEAAyExBAUSQVEiYQZxgZETMqFCscHR4fAHFBVSI2JykvEWgpNTssLSF0NU/8QAFAEBAAAAAAAAAAAAAAAAAAAAAP/EABQRAQAAAAAAAAAAAAAAAAAAAAD/2gAMAwEAAhEDEQA/AOf5RgZZl65gCnozggCr1CuNjWB85y6WylJDKoTdrWALNHmQqZIQUzJJRUl2NSRudXBFqUgPHZi/SkO9OGPbaAVgMQeC8NcHnDMClJdRJJLMOH/GDMv8H4iYx0Mh6l7iny7l7bRRH+GSqdTlVAAk0uq/lRzATifErpUyQlvlDu5NA9uzwFmGdKmgAgMmx33P3kwzz3wPPww1LSWJZLVf1H2u3YwhOFLs1bNAE5TiKkOxd43ZvjH0pJch/QHaNEzJpgTqIBAuxBaNErBlRYU78QB3hycAtRPb29YsZWKmOPgzJSBu6WWTUVUxo9GEQC8MqUdQILdvwhpgc2Bo7Hg2ejNRrj6wHQ8I61ap05RKrqlgAOQj/wDYWNtIDFjpIZ42YvAkoBkz0pLJCVTUulzqAAUJmzkNXlt4jpGMRuLhulQG+qgZ7j8oJneIUIGohIUpioAk6m3A2U9XgBfFmHmJRLM2bKWvUpjLBA0kBrgP+oia/l1kOASOQI9ZlmXxVOzJFAOB3O57w2lYlISC4ZvpAIcPM0KfbejxT4HFpUliQ7A6QSx/da1uYm8SgqUooQopehYt6R4kYhcs/aSHrSu258oC0QRUaWWpYAJLBIszebe0MsMoVCCoJKk3Y1TcvsK084i8PnyhVQBLEEsSeB9Pu7xtmZ+6dLEgiztpuKEbs0A88T5wCAGBpYOGJDoUmuwKhaEuSzuLg1/P98Qpm4hSrkn8N6cVjS1XgKjOs3BMouCoBQURsCzfnGsZuhKT1BRIYAF6nngQsyzJps8slKqh3Z729DWtoqct/hzNWUgqQBqf5iCpCgAgsxYhTuLs+7QEnIxhRZiOD+kbUom4gvRhQbAeW8XM3+FU77BCyAXSlwXSzg6wG1ByDu4pE+rK52F0pmgIU5oSxvW/FoBHicEuWdK+HDFwQdwY0KTDvOsSFBCQQSlySLdTUB9D7x9yjCoKQpSQokn5qgN2tATcxEfZOKUizUtS0Ps+wiE6VJAS7gpFqNUDaFOBkBcwA2v+2gN6M+UBubs482rvXT9YK/qsxYTWrdWwOzNuG++DU5cg0IA86d3FGZx5wnUr4C1IIdqAvVtnpeA1ZhKUJgF3A0+VvpBIykFBOo6gH2b2aPQw65pCypKSG0i/vG1eP+G6VIOoUI29+IBV/Kdx7n8oyPX82uPsBdZpmgmJUlTkVHUADsQ5HS9duIVeGMolTHVMAIDs7M4ZgUqqWd2ZrQhxOcA/Kmr1e37tFdlWMT8NKQEJ3diwe7Fq+0BSysTLYJCQUgXHSxfZPH6Vh3hMSJgStBJKakMQAS6a87xGSMzYgFavhlQJAb1IFnZ2hnLLj4ksqCVEpSSznSxsCzih4gLES1YjSmYBpALhKlJdRtba945H4rywYbEszJHTcEO3YB719e0XeFzBQ1OpmKSdAZR5oLg9omf4hYoEoTKH+HoAUQKBTqOk8Gx7wCcYgIlkkiopUF3doR4SeEqOqxF+OI1EQXgMEFgqUSA7AD84Dxjp6NJDgk8QuwqUuQaPYmG2IyXqGg9Jq52a7wPjMoKE6gdQ3oxD23tAC4qWlCWBGo8HaANMMsBgNaqjpH4ci8OpuUSigsGPPlartzy7QEtJklaglIcmLHJvDaUsV3u59NTB2o94B8LpRL+IpQdYOkdqA/f+EOzmDkuTWjdXUwUFAj5R81CO3EAyTlsu5c+oZLXB0mimYh+Y1z8DLIrpYizvepskhmqK7wv/AKnvX5SCCenvUM5JDv6QDmOfaBu9wAqhe7NZI2gEWPwqUTFpTUBRA8oGKBHlWIKiSS5NSe5j4VwH1UHZJlxnTANClJO9QP8AcIWLVFZ4UkICNRFTcmnenS8BaZNh5cpKUhKklN1dh/mag7EcxQYXFOKpSQ/UQWDfZIYl6tttElKxBIFlElglRJU+zJFntveDpWJGqqNJDsmqikgsEF2oTwIC1wuYECo0lXSotWrAKdLNRo25pgZeJlaQkIWiWoS1FIdJrXUo6QDWhqXe0SmCxYBospoOlXTV9j2Pe0PMBjrayxH2dRKSaiqB1aXbnmA47n2W/AmGW5LXOnTW9KlxasJhjlSwQGI4MX/8T0AzwxUkq+ypO5AKiVAmm4FacRD4zBoGkiY5BDuGHeAoMmQwC1p1LO9NwWAJNga24eCcxylKh8SWgJmhhpepKnooANwzt+ELMPMG2h0MUkpcJsS6u/Nbd4d4KeAAUmUEl2PxCh1HpUNSlVJAdjakBNrzhCRRwXPT37gilHDwgxU8zFk7qP6CHnivCBKwtNQrpJZnUHD05b6d4Y+E/D4UNc1GpJbpKWII82LVHm0AJk2UYicOlBoL7Agsx4etYfL8Az5pdSkDoDFybXLszOaVisw81KQAG6bkpIDH/TT1hphsYkgfaAILJFGBcEENQcdoDm3/AONsTwr/AMZjI7F/Oft4yA/LywxilynFlSAgqSSAVHa9hx6DmA8pwyTqUoAl2APvvTiNq0KBdFA+osPM3bdvrAPRjH1FSQ5A0hPSA16XNIKknQrXLX8qksoU6jUMDwxHpE/JzgFgtPUekN2pbZ7QSc1lMCCQ9A433c8QFXhp6kKYqHTqD6dTmpFth+kJMwzgrnFQdKh0kEGrfKbm4rCbM/EBJSmUQUgFOkPUhgkn6fWPGUZUpZKlKLnYEitGBJHEAy8Uy0dCgAFKB1NYszFhY1L+UKcFjtHSX0u9NuacRUy1B9MqSJh1NqJCUAjbUQ6iKghIPcAwZiclkTUNplomVZaGANQPlBqPr5WIRxzcFdiEM1q+bfhHzHZklSNKXLsCWYMC+8eJ2FAJBDEUPpAq5YEB7yzGBJUlVAbFt2N6wbiMzRXqFGNAC4V3FL8DeE8yXGmTglTFhCA6jb9TsID1IzEoWo3Cjt949IKmZsGoTtSv3R4xfh6dLPUkAGynp5ecaMNlx+KlCg72Y8ebP5UgNsudMmlk0dy59P08oMyvw1NmK/xUrSHA73rf29RFdkOSSnABIWKmrlKUgFKgmxOzs43DB4qsCFKHw1S6Dq1FTFSBU6kpurQKeUBzeV4HnhS0qQoKSTpAKXKRSo2LkexhXNyGclSk6S6QCfUA0/e0dpwiwslJC0KSEhClpCzpJqalgBSvAvG6ZlqZsrQtSUoSPhuHPU19YBbpI5D+UB+fJksxUeHp50BwUjtuLXb9ubtBXi3IJcgAJUKOAdJdfBctcObccxO5ZiBLXb17fvaAsEzHdwQpiAB1EnhTkN0vUcWg2ROI+VUv5CWOg9KiKEtWYH8wOGhQmaFJICqOCGtwSXqf1glCwVVASkuekaWcMlia6bPveAeYfEGju2npOkDVUtqc8E1HAGzw9y3E7BiUhgSA7OSxaxpQvErhSdIDqLHTejXQ3FdUF5jmwlS1FwpRSFAU2vsS4d7bDgwE7/EHNdU46FEoBcdeqoDKCgzhQLvVoI8JYHCrAOKlfFKqsVqSANm0EV84kcRifiTSoi9WLGvsIMw+bTJdglXDvT2MBY5r4ckS8QoIxCkSgykN/iKDiqWJSGalS/YtVZMSJaihRlmp+ESCARYukVDNvR4V4fxE3VORqrVTH0sRHheZpmKBQNKRYM5IckgknvbiA2Z3NEwAEpNj06gHo5IZwSXAYWijwC0ploHSBpDhiX8jvuA4tEXm+IGmrEbADSPJvevnDvJsdqlodxpDAPZ7Vu2/pAU0rHDdRCQ5CdOtqMHcb0D7Xg7C4/5f8RIIdiC1tVFdyLekTKcSakrU4SwZzswDvQNq9oMlzlEjq6iQkI0MW0sg6QNNQWG7ufMKD+oJ/YjIntauR7R9gIPDYjQpy5SaEORch/pG/EZokhkglR96u/raBVRqw6gJiXFH7fjAbpWVTFVDP51gSZKUKF6bccxaYGaHuG8xvQOKCgeoepAhR4kKfinTxUcGAX5JgtZKizWqbd/3wYqsnnhR1IDpFEm2si/YCjCtSITYDDFeG0pIS5ZR7PWrXh1hpQACQCUpDAFk0KWLE0JtervAN04gkEMsOCop1EKoWo3TprvuHj7jc2EtBWSog2SX6nABD8gi5reFeIzFEpL6mIAAuFvuNQvEzi8wVNUVE+Qe3694DdNnkuTclz5mGOR5WiYNc09LsAD9aOW9DCFa4ZZTmoCNBLM9HUHHpS5FKkwDfOchkiWpctwU1IJAbZiSzMxLXrCDJsT8Nau4vw1b8Q0zDO9KCAtRoQEkstLvUHzc+sTCMSxe7hj6wDrNM1KhpBo4o7h/LnaGPh3EAh9CyAW+ajiqmejNT1iSmYgUABuO31H3xVZPiiUArqCbA0NC9fIX8oCpwpUsJm4cGX1KOtwFPs5UaA82g2cJ4no0TSSFBqOFFXzl7NeJlckTEJMkTCkUUbdRFA/DQwXmeKlLloRMKSgJSyQEubKDge5gKZGOmfGCCgFHWFfD6VK0guVA7bsaQfl6ka1fBIWAxKAdKAr5RqB+Zyew3eJ7C+ItE4pVJAQv/DKwSVJej7P6iGEopTMWqXMSqYkoQCkHTUsNTM7lqEbwGzxDgkz5QJw7JYgOoLZSHNil7Ow8+8cWzaUAtWnn1HskD2DR26ZmClBKlSJLlBNNSdL3N3ck0IpHJfFmKQucrT9lSkkEWYs2q6t4BNhcyUg1cigvxv8AvaGkrxKB1M6rfgGpZton5sMMkwKTMGvhwO5tAUkjNpinCJRt0qJA5a9r25MT2b42epWmaFJN2JelWY8Xt+EdIw6pRlgIVpcdVA4ICm0lSmS5JuCPK8EYvJ8POToWNel2IfUPnBL0pqSQL2HMByDDKOrzENZCCdo3+Ick/lprA6kfMhbXD78Ht5cw3yvLypqerQA2Fyr4iSkiig3lwYlMVhFyVqQp0qSWP74N463gsvSnesZm2Q4fFABZMuYAwmBjThQ3HsYDji3NyT5mCstxplKdy3AMVuP/AIc4xLmWhM9PMpYJb/QohT9gDEnPwSkkhSSCCxBDEHgg2MBU4PMErZT1ayu3a1oZyB5uSG3+jXjnyUqSXFDBEvMZqbKPn9KQHQNJ5T7CMjnn87N/vV7mMgGWAy4zeonSjdTe7bU5MUeEyXDIbXLBLmq1XZnLEsQxJLNbygCVOSKBKQw5IDUoxftXtaGOFxAB2rU2BUaB+6ifK+7wDhOUYZYKVI0OCApCgk9iGURQ1FN2aI3NcmmInTJYCphTXUkEuDUH2ixkZkGYMw7uH/0gtWh1H6bKJec/EmqWCSHDHsKV82gJjB4kyiQQSnjg70MFzc5oyU+4Zva8O8RhZWJnKU+kBgWpqUL0N6NUR4zDwpollaF6muCGPt6G7fmE1h1GZNHxCVXNYtcDiZa5ZlzQCliHI+U7EcERErlEEEFiLGPczGzCGJDG7BiYDXOWIp/D0hMlOphrUHUe1yLWAZ2NXPESKfnQOVD7xFVJnU3O9HNRUF6cbC72gG+Zy0T5RCw9HSti4JYgvoG9w7fhAzpbEg7UiuEw1NX50kVU5JCnKgexoCIlszmD45exIJ+jwAa5ZACtJ0vdqfc0Psoxql0YhNq3UG7D9IGxePJDPS3ZoWYXHqSsMpkh6djtAVa0gIAQrUXdTXADgD3g5eaz5Jl6D8IoQG0pAr3pe9bwlw+KSAovUgVaz7t7Qww86YQsrOoltJUqxrVjyPSAcpzhCJslS5IUWBmHUXUpT1A2uKdu8MMNJMuaVoUHCAoNXUkkF1DctXmEeEx6lrUZiUjpISQ3SQKmlSGc+cbMACkpWhTqUSkKBZgOE3NIB/Lx0z4YJ0qLlf2tyQEkg05btWOZ55i0zV6kgVd+nSf+6rEjkQ9znPSEpllSz0k6gqqXNK3dxUvakSU+cVF1Ek8mAGmQZgswCGJ1OA1N+PwjTIkFZawFzHrE5eUjU7j7uICowObg2U4/1bU+YMaM97PDVOeKCalbOWOsAhyCHOzV5Ec3MqPctJepNjeAps5zNeKnJTKMxemgIcmp6jT7I5iiTPVKAQVEFnVp6iHtV+GLA7xMYVCkpQxKQUghIpd6qa6m5tBksmAohjO/raPKMQSbwlGIIjfhJ/UHgK3AY0oNCSeXjZ/EPL5c/BDErZOJRYtWZLBSlWo8pKkkE1uPJFLxxeka/FvjBEzCpwyUhSwepY2S4Vp7nUAezd4CBmIjSqXG1c2N6cDMK9GhQUz1BoGJemzAwAOiMgz+TX/b90fYC1T4ISoApn9e2vSUklmqGbeuzUEJ5koyi0w6SLgkc1aldmO4ijwmdBVUyRKGkOgLNC39yyKO32noBCjx5JCzLnaanoVdzuglyf8AMHc0AgE+KxZmApSS32jWr3AclgYSqls7EjyMGJnaRTeNDFRYAk8CAdZFjCJYSnXR6ay3t5aqd4dYrNQmSoXBDMC+5I+YDZm1Avp2iMXgZ8t1fCmACpOkkBuWt6wxyLLytlzQpbMUoO4Ysa3ZhejfQNGGwk2a5ly1KAuQKD1tB58K4hneWOxWQXpT5b1FIo5M+4+GToYKCQFAh2br/tNaC8Fpxt9KlFOohbr0nYdJNtqC9RAQmP8ADGJl9bIXpP2FE/KQ9CBu0FS1FQHcU3bux3d94rZ+ajSCtSa261GodIADjgGr1iLzDEplz1pA6CQewdnDfu8AUVNtxdN/Orlt3iazGY8w+0H4nMktQgnt+g/bQuwUgzFsyiCakAm/3QHyTKmLs5FA4Ds9POD5eQLZzT9/Q9jFnlOWS5aRRL6nUp2ILccfnDMYUUv/AKmcF96QHOEYNcs80P0Yh/aN0vHEkaxQnS55a/P7EXk3K0qegJ9jV4AzHw2NNBUJJAqT+/0gJwZukhIKWGpqtQCNK8+UdKgAGUXTdx/qaAJ+CKCxDRqlyhqAO8B6OIJABsKCMMVOTSUqBSsOlqg/Ru8KcPhCmYBMQQGJAUGdm94ADBz9BLvpPEGYrHpUjSkHuTSgrQRUYQpX0qYpNGb9t6RJ4uUErUkbKI9i0AKY3ZbI+JNSnu/5fWPWGkGYrSPUnYekMsJhhIUoqUFBQ0gim4cFxQl4B0uSk0G379o8qkgCA/jMotyYEzDNdAKUl1f+39e0B6x2PTKo2pfGw8z+EJcRmcxV1Edk0H0gdRePJEBsOKWQxWojuox4Cj3jyYMyyQVKB0v1AfMUkHlKgGfzeAb5Fkhml0rLMQsKQbcUsfKrgEO9OlZVlEmTRSllQSAFrTWhqQKHTt3hRl3QkaSulaGhe79LVPrSDE44JoFG9lJ1Ibcs1fLeAttcv+1PsYyJD+o/50/7F/nGQElIn1sK3FQ4oSKeQq949+JcSDh0hwXmAghIGyybXqTakI5ONAAJmyy1yCRzagI2rAOZZl8QgA0H1JubCA2YLDCaousJSLm9+BFZkuBwyAxClPclSg5qB8oFNuzjziCwuMKF36TQt98PpOLNwp+4JP8AzvAdBw0iXqQuVNASalKnA7kEpNPmoTubvCTxaiXLndCgULQFMQAAr5VVfzt/daEsrMCnqUphQuWAcD9AHqQ8Ic3zkzZurRqQkAJBc0G9XvUwFErGhRvYgpIcF7GooTGpeLO2mm5SO+wH9weEKM5TwR6D93jxNzomwL1Dk8wDzE40SwVKZxQGh9iDYHbgwrM4F1K3q/6wnnYhSy6i8eQks7FvpAGYLDIUVKVYGg84cZJLlGadN2Lo2PB8onyiYhyxAfQX5uxF4YZDjCF6VL0g0Zq+/GzQF3LWm6kuAWKkWS+wFifXmCsJPBKQmYpKtVNR0oS9jqJYPVx2HMIJc4JFS7VCRUOC3UxGzwbh8TQoVMoDqSlIcFSmCurZgL2pAPsPOoKB6gKG5FtVacP2EFyV6bApepYajUXS52J3+sIsHMcEAdezHZq0vv8AfBuIxXw5ZIIFGlkq06TWjnZ/21g59nkppqmSQ5cOXdzcdjG/A5TKXRYU/IU30tC7FsVFhpD2BdvIwRKzJaRYON/0gPcmWqXOUgzCdDgVuxv7Q1x80fBUTRQYp/1PT6PAuX5bLWxmklSqllEM9RUbwJneD+EsJCypLOly5ANK96fdAEZctcyzID/MTy9Q9Cx2guV4WSqq8SEuNXyO9tXUVCrmgYwuyyeBLYaXBq/UbitaCG8pfRUVUQAzBlM5BHqPaAIy/IcNLLlc6YCOuydPFACWJ4MMMWjDplqCZaANyXWxTYKUsk3bt7QonY0l1WVVN2KgQ3NSN/8AmAMzzDoUxSrWzh/si9BuD+cAlxjgkOoHcagRWtNNGgZOHLOAW5anvGEEswuWHnw8VmCC9Xww/wAjpSwZQIcBjyxHpAT+Dy3WHKgl7O5f22gbF4YoUUlvSx8osRkk7Q2gjpcdJqHGmjbJu1oQZzglk6wno1GWl7kpPHq3oYBRIk6lM7C5PYXh/kiEJX0uN6m5Hfb0hHNlqlTCFCooYMyrEjWCHUQaB1U5IApAWyVpUwCu6iVsPRRLnYU9I+nGAAEK06jRA1O4cghSnJ3N+eIAM5wlIU7k3oAWJqfIR7RPYFSUoCSNLKUFK4KkpcMe7QDX/qjE/wD9U7/eYyJ/43aMgIzRHto6LkvglPwz8cy+n7QUKhVfmD1CWI4PYxR4bwTh1SpSBq+bUlRIKfhirqYfMxtTaA4opMfEkixI8i0dI8S/w+MpCFypiVoKNeqodLgaiGYXiHm4RoAGU61AKUSOCT9L1iry+SkUa1Deh2DaaE1atxEyqU1RDGTm5ADor7bv53A3gPfiDBoTM6GDhyxG/Zga3eFCpcOMLIXiVFSjpFhc+3Iva3EfMxygILianS9+Bs+7vSkB8yTIVTjVJ0kG1COCAfm2pu/aOhZZ4Uw6QHHxAvqXLX0gsLpTsRwe8J8oGiWDpcqZWpKQkF3epfudoeYfFlKUq+GgBiEnU5DUdr+hgG6PD+GWEj4ASXdSyEqKTsSH+YiytmiZ8TeDwEfGw4YOdTh1M5ehrVn2uYpJOJcsUyVumpBZ2qCDv39YaSMUJhsnWRRKiHQDRRBY6tqdoDkWEx6UjrJS9AohncMekD6wyw81IPSpIHyE2JCiXLG9PwgTxzlgRNKkg6SxFGDcsAGc8xLLWqlTS3qG+6Auk4+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/uDTw94cEwGgUhgVoUrS5D6FBi6Sz1Dg2jo2W4GSJbS0lKiErSCwWkJI3VVnDnzpeE0oAHShWl0htLuNL1CGApzxSGUjFO6whYIGkr0g3FDyAd9vugLPBTAZwmrSGA0yyDQlbmZTnpFexjTmOSyp8kmaiUuaZrhVDoJVpAQQ2otRqAl3hJgsYgqlOSpabLFvlbqZq7epiiwU46QtctM1YXql6SwS/SGOwAve5ptAch8deCk4Za3WCkF9VCou5A0gvqPJYMAwrHOijQrcch2v3aP1TmGTmdJXLZIUtWtRCOlLEGhChUhq139Pz94vyxaC5CRUuEpAAa5Ju5PPvAacrxoIKQXYF3tXgvVhBSmA6gkAJo5AYu4dt+PSJQTlJ0h6Av8Av8oc4TM0k6WeoZjy7P3gDWPf6xkff64OZcZAXcnFlNkSmV/aouAzVbccQ2wWZKCQRMSpOkig6geWZnHER+DxDdOhH+Lp0qKm01IdrV7wwkZgToTqQkhkhQAAPdRsXo5tAWqMYoygkzCZakpSwQCa0U77EU7Ry/x1l0tE5Spc0LSvqSaWOzJSxYuHfb2rsHjEhb60pLgqDAancC4YVa0IfHMxOltISz0BAq9CXvT7IrAc+mojQoQzwOGE1bE9IZ2Zy+weKXCZbIoBKSdi4BJu97HZvSAkctxoCSml3atXpV6fvyj5icyUCCC5Nnc19/IxaTMhwy7ykg2okA3v0WZwCdu5ifzbwgkDVLURwlRcFrsosWar2gCsBihpAIBUAzuW1EVYbwyw+JCZmnQkONJMxVEk/acMzd4kMuxJlq+GpJpdyA2z2pUiHmFmi6WqlnUQbh3HdrQFLgccoqSNEtWhKrONQDnUS7lQ+4CGMnHAgHsNRS6VJL9jZgTEpJn0S4olJAZhdyCfePWLzZMksFgK6nazAUBIdz2gNPjKcudNqoaexNSBfSXam7uX2hLiMmZBWlRLVIPHL25gfCY34inLu7sVE0dyxuz96PDGfjwmWf7mod3I3D1cvWARy5JUWF4ZKyNTUUCeN93pfineAcvnh1B7htm7X38oZLx7D7qOKi1a7CAAy/FfDUoKoqntxDFeKXiUiUhj1/MaBNDvyQ9N6Qpw2DOImKV9gFyQkhzdiwJc7lqReZblqUS+kJJNAkEJoQSHCwxmA9QdnBBgEuI8GKEvWFr+IOoJYVZqsKgPzyIY5eoKAIWVDpDgMoWN90lyW8qRTTFJYpUVF2SaJmaTMFyFsUhfylILA2IiDxOM/l56pahoQolQcB0uOl7sRSu1eYB0AkTBLKulafiAEKZk6tQDkOyqsWv2gLP5YWhOvZVSpQ1F3FgeCD6AQYjFIXpKixSXBYFwpOkgkff2EIs9x6QkAEByGoHYbuALUgB8RgpBH9p5FfoT/wAQ98M/DSgkAAME6gkupv8AupW4+kSqsXUb1s59metS8PMkxZKFJmMlyWCBt2rtvWAopeKQA4+IlQoFDfvq1PaCZWLQFjTMmqSQAoBISfJtTHar1hOnFEAq1lLDShNXIVRXYBnc94J/mZaSlAXN+GdBndIfU3VpD2ALByHgH+FxikJlqC0rSSTpJDsCxCtNQ7OBDjKcelKk6JhQVKPSQ6SWO/BofMRGompShQPxErcbADRQ131O3pDpWIV8QmaC7BRUkJcFQCgQAGIIaneAucNjUsn488lkqLAES6FgVfDYMP8AMdzHL/4mSZWtS0hBSW0lDtq0tRm48rXixy3EKGpI0FJ2YpIcEqLBVNi23MQHj7GGZNWtMxaUqAcFCtKi3UAqpB7KaxgICcmB7FxQwVMEDzIDRpj7GRkB0CWQHLA9LEq2JI+Xk/mYLkTClKhSpDhnIZiC+3EROEztSR1gKIsCKNsKfS8M05+NIcUVyaqYs54apgLZGKZyoJcsobCrOPS/vEf4izMTFAJ0lKaJLMoDgjb/AI7wDjvEKpgIqmuxan47wBKKpimFSakn6kwB2W4pKSQSxJHkf1h1JxTgChHkaVDW8hWJrH5atFSxHIj5hscU0UHHO8BZS8dwBufW9xYEuD+UFy8U9A1Sw00cWSG1XZ7A/cYk5eYI/wDU93+6PM7MZAOpgtXl+JgCPGWCacACkqqCQbsaV9/uhGjEzEOLFtPDMzNB6MQJp1kh99gmAsymJKyUmlK+QAMB6mZqs0JenNQeX/CB5uIUr5i9X9TDTA4BFHDk82q7NHzM8rEs6kl0m16UFz3gExTBacumkPpJ87x8ksFpezxRontuO2zu7E7DiAkVAg8GPqFqWoJe5/ZhhmiQqaybn74EXJVLUFOCx2gLbK5CUpZOlgCk6T1bMQX6VM5PkYaSJ5oVCWAsaSmYkKdSQ0s6mClefD7RH4XMEkA6iC/zbg2PY0+/vB0rMg5U6VEkKZyTR3Z93fb8ICnTjykBlKTRPTK6UggFXSomqFWawLtHNs7xQmTVEBhYVJt3MFZxnBrKQCkMxcMWvvXv60hPKkqVYQG3DzplkqIEfMTJX8yi8e5LoLKo8FfzaaJFa/8AEAtVJUKlJHmIdZTiiHPzdNeB/bQccDmNSlOC9mrCsHl23aAtkHpDkgUsfsmpqaQZLmKV8VMtOlKqkOaJQ5ZyH3eJTB4/5jUJSlnJchth9BDuVmKVHUHY3el3AAHNoBxg9JCAQpD6ta6kKSGI6eAWB9IPwUwuCHohuQqtaeTf7YSpmghioXASCRY3YWfaNi84l1IClEBBKQTSwe3qYCgm4tMqW6lJJQpku9LanItWr7Rz/wAQYwTF6vi6n/fl6ffc7M9zVRT1J1JWAa0KSAwYjf0q3eBcBP0szM/EAsUqNaoOzRKfiK0ClCQBZ7/WDcu8NzJwcUBsr7O/rxXz4gEWmMi2/wCilf2o/wDIr8oyAhtEYlNaVPasNsPlxXNUkpLA2BJJ8qA23hxh1FBCfgzRwdBYs44ZubQEz/LrFShQHJSR9WgjLsQEEvu1fKOj/wBPUnoJZRTXVLJSoEdLrDuQq9BAWKyqRiHLBJYdaDaj1RQJFqqrAS2OxySgpBclrV3eFahDibkSkTvhLYb6qsRR2IBqHhr/ANKy1J6ZnXs7EE8OPMfpARplx4KYPxOGKCUmhBYwwyTCJIKiAXLBwG4uSGv+3gEYltcN6Rik7xeKwiJiSkp2cHSaXI+y9q3sDWI+bLYkd/3QwDHDYhBGpxye1n/GNGaYxJQEpIO/5V9h6QCjD6iyQ5Owj1i8vWgOpBSOTANkYCTpZQBLVLV93hRPmLllSNQIBob0uPoYY4XB4gosi1NSmLbPT8oU4hCwo6h1PXzgNsnDTH1sDvU1Y8CBcTMB3aGMzHAhwQORxCoaVzGJ0gm7PAestxK0KZIChcpNqX8qRX5ZmYDKOGoUu6Rq4appYg+h4jXlGUy3QZqer5UqQaHzTv3blossqlykTPhJBmBiRpTRK6AkAgAMnVQvtAc7zjLZ8+Z8YyikzCdQCSUo00S5FgU6TfmMl4Qy5hQAWSQCSOz1+u+xjreFkyviCWiYFOdTKTpAOn7Mxhegtt2jZj8olzBMC5adRYJJW+oVDhYABL7HisBxjMikoTSu1/2+zQqUmLXxD4TmpK5ilEgkkEpIASL6jyLMHtCcYaWEsUuWu9YBAtZNyY8wX/KlSylIc1aHWE8KLUOqlPLfb0gJmCJeMUN6O7WinPhHg+1W9oAxvheYgOBSAUjGqZP+VRUPW8b8GtSnU9TQsWegb7hSBVyCIyRMUguICkRKCpSkmzPb2I37+sTiJqk0B8oMRjVTOgMkbt2j3/KJ1JYqftX6MfugGmRZcAyyDquCHet3GpqH/iLHBTGvpY0Vpanm52484Q4NLMEpdRppYu/YJA9oa4WczEapaSNJLagSL2HLeTwDXR2lf7B/9o+wH/Myv7B7n8oyAgJGNT8ZfClUqfK7A2tFHJxpYvZi6kk0O3SAXIpfYmIFaYKkY+Yi4JFbuL997QHS8JmiqgddCkpUUBykAaS6dRC2BfbTBsjEpMvRJCEDUHJTqSv5rrLqYFgDWoFI5yjPgfmfkdmGxFY2T8/Sa0JIZTuaAigs3L8wFV4hmzEoSop6kqpoJU4UTq0seXJDbDiPGWpnL0qCS1OTpTS7Xeo5p5QP4cmCbWaRpCgepIIcH+5KqU9al4tpGYBJ6VpZJdIZw92VSjbenAgOf57kOIK5kxSG60p0lwolVN7DuTaEGFxKpZKT8pNSOBdmu8d7w2LTXUU/DUOpRW40rqo1DOKAP+kIPHPhRExCpslKlMAwCgo6buEkBg5rc0ftAc2GdJAOkdRtSgf1dhQe8KFzHcwXisIUEpUGIuIEmCAb5DiUpQpVHcuaUYbagfpDTFY8LlrSqoa48hZSrd3pxEbKxKpZLWNCI9zMZNWKAtQEgE7EAP3G3aAZozYEAkh9wT+UK8VitaieYz+nTHqA+nXfY/jf2jUcKtgdJY2pd3qORQ1gNEyHOR4UVK1oKRUDUHCti5SW/SFkjCKWWAPelvPiKHKcEhILkB6Gh7GgqSPaAfysaiWUrlJUVFlAEAgAXuORwKw5nZpNRMQZSEoU4o5OoqBVpCS9GdxCUYyVp+IlLqSelPUGD3NOYZZdmmImomukKUgBXxACSkEtcee8A/xuYrSUpMkO6dR1KOl7lEtVBTjzhviUrmdSZpUg1ZU1gDdJYF0kFqRLZFm08zGmzeghQ1ra5cDr2e/beDJSUyFicrSpNU6UqBah1Ko7c1gC/EeCGJlErWVpUGCjTSRUjsdx3EcizXBmWtKEkEmj6wSe5AFI7JPMsBa5U8KCgCyCztVWoAMmj+0cyznLh/MqURqGp9QVvQ/Lcd+8AZ4eytKEBUwI1kVLFXaw/SKSUkC+kKuC1ezUItzCnDTa6UknZtQSK0YEjneDZU4lgSeqy1TAAwooAqHIIBfa0A4w8sE0q1SwSaHmjhoKkYFCgBpJBGyumoLknzMKJWKepUSsAaVEvQAuCSxe1hzDjDTXLgsCwYMpOx57t2gIbx14a+CvUkEhQJpUAUor+0gfePWMl4cFYBs8dj8aJQvCA6WY/Io6C5ck66uafKfPaOQTkwDJcrpdvlr5NCmdi0qIZLPzp/8AkG9TaPc7ErUGUskcfu/rAM0QFbhJyFpTUNuUsVPZvweDMLOCWLuUqpLUkkNdT1YdxEllWZmVf5QDRqk/ZAYUL1eH8nMpVKqSS6aF9gTa4Y1/F4Bn8Qf5PaMgf+Zw/wD6iv8AZ+kZATnhvDpUsuKgFj6H0hzipCVS3KRxT/t9rm0fYyAjZyA5YbmNJTGRkB0vIJLywCSwSVcuWFyRDOXPOgAABnqBdjvzGRkA1M2ygAAdIKR8rFn6feK3C4ZMxJ1B+n7jSt4+xkBw/P5YE5YD0JDkkksTcku8JZgjIyA0S0ArSDYqAPvHRMpyGSFksT8RSQoFmY325jIyAaoQhK1pEtGkGxSDs17xqzLLZZQFaAFFKi4obD0jIyAhJ8gS0OmhNzvcxtynDgzS5UWGqp4H3RkZAOMuVoSGA6iQXSDRTgi1qmN2cTDJmFMolATWl/U7xkZAFT8QqdIllZqEkOnpdmLlrmt4d+GMEiZg3UKiYoehAeMjID7mB+FiWSzEFJSRRgogBvICILxLhwnFqUHqQWNRUcRkZAHS3CQly1C3MMpEhPwhMapnFFy2kBJa/ePkZAb8NOLo3AJABs1S3uTDfLUuxcguDSlQw2jIyA8+NAThVdaqFwxba1rVtHKVCMjIDWoRuwEhKtZIdmZ+8fIyA85lh0jSwZwXaF5TWPsZAedMZGRkB//Z"/>
          <p:cNvSpPr>
            <a:spLocks noChangeAspect="1" noChangeArrowheads="1"/>
          </p:cNvSpPr>
          <p:nvPr/>
        </p:nvSpPr>
        <p:spPr bwMode="auto">
          <a:xfrm>
            <a:off x="109389" y="-1259085"/>
            <a:ext cx="3455789" cy="2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data:image/jpeg;base64,/9j/4AAQSkZJRgABAQAAAQABAAD/2wCEAAkGBxQTEhUUExMWFhUXGB4YGBcYFx4aHhoaGB8ZGxcgHRgaHCggHh0lHR8YITEhJSosLi4uGh8zODMsNygtLisBCgoKBQUFDgUFDisZExkrKysrKysrKysrKysrKysrKysrKysrKysrKysrKysrKysrKysrKysrKysrKysrKysrK//AABEIAMQBAQMBIgACEQEDEQH/xAAcAAADAAMBAQEAAAAAAAAAAAAEBQYAAwcCAQj/xABBEAABAgQFAgQDBgQFAwQDAAABAhEAAyExBAUSQVEiYQZxgZETMqFCscHR4fAHFBVSI2JykvEWgpNTssLSF0NU/8QAFAEBAAAAAAAAAAAAAAAAAAAAAP/EABQRAQAAAAAAAAAAAAAAAAAAAAD/2gAMAwEAAhEDEQA/AOf5RgZZl65gCnozggCr1CuNjWB85y6WylJDKoTdrWALNHmQqZIQUzJJRUl2NSRudXBFqUgPHZi/SkO9OGPbaAVgMQeC8NcHnDMClJdRJJLMOH/GDMv8H4iYx0Mh6l7iny7l7bRRH+GSqdTlVAAk0uq/lRzATifErpUyQlvlDu5NA9uzwFmGdKmgAgMmx33P3kwzz3wPPww1LSWJZLVf1H2u3YwhOFLs1bNAE5TiKkOxd43ZvjH0pJch/QHaNEzJpgTqIBAuxBaNErBlRYU78QB3hycAtRPb29YsZWKmOPgzJSBu6WWTUVUxo9GEQC8MqUdQILdvwhpgc2Bo7Hg2ejNRrj6wHQ8I61ap05RKrqlgAOQj/wDYWNtIDFjpIZ42YvAkoBkz0pLJCVTUulzqAAUJmzkNXlt4jpGMRuLhulQG+qgZ7j8oJneIUIGohIUpioAk6m3A2U9XgBfFmHmJRLM2bKWvUpjLBA0kBrgP+oia/l1kOASOQI9ZlmXxVOzJFAOB3O57w2lYlISC4ZvpAIcPM0KfbejxT4HFpUliQ7A6QSx/da1uYm8SgqUooQopehYt6R4kYhcs/aSHrSu258oC0QRUaWWpYAJLBIszebe0MsMoVCCoJKk3Y1TcvsK084i8PnyhVQBLEEsSeB9Pu7xtmZ+6dLEgiztpuKEbs0A88T5wCAGBpYOGJDoUmuwKhaEuSzuLg1/P98Qpm4hSrkn8N6cVjS1XgKjOs3BMouCoBQURsCzfnGsZuhKT1BRIYAF6nngQsyzJps8slKqh3Z729DWtoqct/hzNWUgqQBqf5iCpCgAgsxYhTuLs+7QEnIxhRZiOD+kbUom4gvRhQbAeW8XM3+FU77BCyAXSlwXSzg6wG1ByDu4pE+rK52F0pmgIU5oSxvW/FoBHicEuWdK+HDFwQdwY0KTDvOsSFBCQQSlySLdTUB9D7x9yjCoKQpSQokn5qgN2tATcxEfZOKUizUtS0Ps+wiE6VJAS7gpFqNUDaFOBkBcwA2v+2gN6M+UBubs482rvXT9YK/qsxYTWrdWwOzNuG++DU5cg0IA86d3FGZx5wnUr4C1IIdqAvVtnpeA1ZhKUJgF3A0+VvpBIykFBOo6gH2b2aPQw65pCypKSG0i/vG1eP+G6VIOoUI29+IBV/Kdx7n8oyPX82uPsBdZpmgmJUlTkVHUADsQ5HS9duIVeGMolTHVMAIDs7M4ZgUqqWd2ZrQhxOcA/Kmr1e37tFdlWMT8NKQEJ3diwe7Fq+0BSysTLYJCQUgXHSxfZPH6Vh3hMSJgStBJKakMQAS6a87xGSMzYgFavhlQJAb1IFnZ2hnLLj4ksqCVEpSSznSxsCzih4gLES1YjSmYBpALhKlJdRtba945H4rywYbEszJHTcEO3YB719e0XeFzBQ1OpmKSdAZR5oLg9omf4hYoEoTKH+HoAUQKBTqOk8Gx7wCcYgIlkkiopUF3doR4SeEqOqxF+OI1EQXgMEFgqUSA7AD84Dxjp6NJDgk8QuwqUuQaPYmG2IyXqGg9Jq52a7wPjMoKE6gdQ3oxD23tAC4qWlCWBGo8HaANMMsBgNaqjpH4ci8OpuUSigsGPPlartzy7QEtJklaglIcmLHJvDaUsV3u59NTB2o94B8LpRL+IpQdYOkdqA/f+EOzmDkuTWjdXUwUFAj5R81CO3EAyTlsu5c+oZLXB0mimYh+Y1z8DLIrpYizvepskhmqK7wv/AKnvX5SCCenvUM5JDv6QDmOfaBu9wAqhe7NZI2gEWPwqUTFpTUBRA8oGKBHlWIKiSS5NSe5j4VwH1UHZJlxnTANClJO9QP8AcIWLVFZ4UkICNRFTcmnenS8BaZNh5cpKUhKklN1dh/mag7EcxQYXFOKpSQ/UQWDfZIYl6tttElKxBIFlElglRJU+zJFntveDpWJGqqNJDsmqikgsEF2oTwIC1wuYECo0lXSotWrAKdLNRo25pgZeJlaQkIWiWoS1FIdJrXUo6QDWhqXe0SmCxYBospoOlXTV9j2Pe0PMBjrayxH2dRKSaiqB1aXbnmA47n2W/AmGW5LXOnTW9KlxasJhjlSwQGI4MX/8T0AzwxUkq+ypO5AKiVAmm4FacRD4zBoGkiY5BDuGHeAoMmQwC1p1LO9NwWAJNga24eCcxylKh8SWgJmhhpepKnooANwzt+ELMPMG2h0MUkpcJsS6u/Nbd4d4KeAAUmUEl2PxCh1HpUNSlVJAdjakBNrzhCRRwXPT37gilHDwgxU8zFk7qP6CHnivCBKwtNQrpJZnUHD05b6d4Y+E/D4UNc1GpJbpKWII82LVHm0AJk2UYicOlBoL7Agsx4etYfL8Az5pdSkDoDFybXLszOaVisw81KQAG6bkpIDH/TT1hphsYkgfaAILJFGBcEENQcdoDm3/AONsTwr/AMZjI7F/Oft4yA/LywxilynFlSAgqSSAVHa9hx6DmA8pwyTqUoAl2APvvTiNq0KBdFA+osPM3bdvrAPRjH1FSQ5A0hPSA16XNIKknQrXLX8qksoU6jUMDwxHpE/JzgFgtPUekN2pbZ7QSc1lMCCQ9A433c8QFXhp6kKYqHTqD6dTmpFth+kJMwzgrnFQdKh0kEGrfKbm4rCbM/EBJSmUQUgFOkPUhgkn6fWPGUZUpZKlKLnYEitGBJHEAy8Uy0dCgAFKB1NYszFhY1L+UKcFjtHSX0u9NuacRUy1B9MqSJh1NqJCUAjbUQ6iKghIPcAwZiclkTUNplomVZaGANQPlBqPr5WIRxzcFdiEM1q+bfhHzHZklSNKXLsCWYMC+8eJ2FAJBDEUPpAq5YEB7yzGBJUlVAbFt2N6wbiMzRXqFGNAC4V3FL8DeE8yXGmTglTFhCA6jb9TsID1IzEoWo3Cjt949IKmZsGoTtSv3R4xfh6dLPUkAGynp5ecaMNlx+KlCg72Y8ebP5UgNsudMmlk0dy59P08oMyvw1NmK/xUrSHA73rf29RFdkOSSnABIWKmrlKUgFKgmxOzs43DB4qsCFKHw1S6Dq1FTFSBU6kpurQKeUBzeV4HnhS0qQoKSTpAKXKRSo2LkexhXNyGclSk6S6QCfUA0/e0dpwiwslJC0KSEhClpCzpJqalgBSvAvG6ZlqZsrQtSUoSPhuHPU19YBbpI5D+UB+fJksxUeHp50BwUjtuLXb9ubtBXi3IJcgAJUKOAdJdfBctcObccxO5ZiBLXb17fvaAsEzHdwQpiAB1EnhTkN0vUcWg2ROI+VUv5CWOg9KiKEtWYH8wOGhQmaFJICqOCGtwSXqf1glCwVVASkuekaWcMlia6bPveAeYfEGju2npOkDVUtqc8E1HAGzw9y3E7BiUhgSA7OSxaxpQvErhSdIDqLHTejXQ3FdUF5jmwlS1FwpRSFAU2vsS4d7bDgwE7/EHNdU46FEoBcdeqoDKCgzhQLvVoI8JYHCrAOKlfFKqsVqSANm0EV84kcRifiTSoi9WLGvsIMw+bTJdglXDvT2MBY5r4ckS8QoIxCkSgykN/iKDiqWJSGalS/YtVZMSJaihRlmp+ESCARYukVDNvR4V4fxE3VORqrVTH0sRHheZpmKBQNKRYM5IckgknvbiA2Z3NEwAEpNj06gHo5IZwSXAYWijwC0ploHSBpDhiX8jvuA4tEXm+IGmrEbADSPJvevnDvJsdqlodxpDAPZ7Vu2/pAU0rHDdRCQ5CdOtqMHcb0D7Xg7C4/5f8RIIdiC1tVFdyLekTKcSakrU4SwZzswDvQNq9oMlzlEjq6iQkI0MW0sg6QNNQWG7ufMKD+oJ/YjIntauR7R9gIPDYjQpy5SaEORch/pG/EZokhkglR96u/raBVRqw6gJiXFH7fjAbpWVTFVDP51gSZKUKF6bccxaYGaHuG8xvQOKCgeoepAhR4kKfinTxUcGAX5JgtZKizWqbd/3wYqsnnhR1IDpFEm2si/YCjCtSITYDDFeG0pIS5ZR7PWrXh1hpQACQCUpDAFk0KWLE0JtervAN04gkEMsOCop1EKoWo3TprvuHj7jc2EtBWSog2SX6nABD8gi5reFeIzFEpL6mIAAuFvuNQvEzi8wVNUVE+Qe3694DdNnkuTclz5mGOR5WiYNc09LsAD9aOW9DCFa4ZZTmoCNBLM9HUHHpS5FKkwDfOchkiWpctwU1IJAbZiSzMxLXrCDJsT8Nau4vw1b8Q0zDO9KCAtRoQEkstLvUHzc+sTCMSxe7hj6wDrNM1KhpBo4o7h/LnaGPh3EAh9CyAW+ajiqmejNT1iSmYgUABuO31H3xVZPiiUArqCbA0NC9fIX8oCpwpUsJm4cGX1KOtwFPs5UaA82g2cJ4no0TSSFBqOFFXzl7NeJlckTEJMkTCkUUbdRFA/DQwXmeKlLloRMKSgJSyQEubKDge5gKZGOmfGCCgFHWFfD6VK0guVA7bsaQfl6ka1fBIWAxKAdKAr5RqB+Zyew3eJ7C+ItE4pVJAQv/DKwSVJej7P6iGEopTMWqXMSqYkoQCkHTUsNTM7lqEbwGzxDgkz5QJw7JYgOoLZSHNil7Ow8+8cWzaUAtWnn1HskD2DR26ZmClBKlSJLlBNNSdL3N3ck0IpHJfFmKQucrT9lSkkEWYs2q6t4BNhcyUg1cigvxv8AvaGkrxKB1M6rfgGpZton5sMMkwKTMGvhwO5tAUkjNpinCJRt0qJA5a9r25MT2b42epWmaFJN2JelWY8Xt+EdIw6pRlgIVpcdVA4ICm0lSmS5JuCPK8EYvJ8POToWNel2IfUPnBL0pqSQL2HMByDDKOrzENZCCdo3+Ick/lprA6kfMhbXD78Ht5cw3yvLypqerQA2Fyr4iSkiig3lwYlMVhFyVqQp0qSWP74N463gsvSnesZm2Q4fFABZMuYAwmBjThQ3HsYDji3NyT5mCstxplKdy3AMVuP/AIc4xLmWhM9PMpYJb/QohT9gDEnPwSkkhSSCCxBDEHgg2MBU4PMErZT1ayu3a1oZyB5uSG3+jXjnyUqSXFDBEvMZqbKPn9KQHQNJ5T7CMjnn87N/vV7mMgGWAy4zeonSjdTe7bU5MUeEyXDIbXLBLmq1XZnLEsQxJLNbygCVOSKBKQw5IDUoxftXtaGOFxAB2rU2BUaB+6ifK+7wDhOUYZYKVI0OCApCgk9iGURQ1FN2aI3NcmmInTJYCphTXUkEuDUH2ixkZkGYMw7uH/0gtWh1H6bKJec/EmqWCSHDHsKV82gJjB4kyiQQSnjg70MFzc5oyU+4Zva8O8RhZWJnKU+kBgWpqUL0N6NUR4zDwpollaF6muCGPt6G7fmE1h1GZNHxCVXNYtcDiZa5ZlzQCliHI+U7EcERErlEEEFiLGPczGzCGJDG7BiYDXOWIp/D0hMlOphrUHUe1yLWAZ2NXPESKfnQOVD7xFVJnU3O9HNRUF6cbC72gG+Zy0T5RCw9HSti4JYgvoG9w7fhAzpbEg7UiuEw1NX50kVU5JCnKgexoCIlszmD45exIJ+jwAa5ZACtJ0vdqfc0Psoxql0YhNq3UG7D9IGxePJDPS3ZoWYXHqSsMpkh6djtAVa0gIAQrUXdTXADgD3g5eaz5Jl6D8IoQG0pAr3pe9bwlw+KSAovUgVaz7t7Qww86YQsrOoltJUqxrVjyPSAcpzhCJslS5IUWBmHUXUpT1A2uKdu8MMNJMuaVoUHCAoNXUkkF1DctXmEeEx6lrUZiUjpISQ3SQKmlSGc+cbMACkpWhTqUSkKBZgOE3NIB/Lx0z4YJ0qLlf2tyQEkg05btWOZ55i0zV6kgVd+nSf+6rEjkQ9znPSEpllSz0k6gqqXNK3dxUvakSU+cVF1Ek8mAGmQZgswCGJ1OA1N+PwjTIkFZawFzHrE5eUjU7j7uICowObg2U4/1bU+YMaM97PDVOeKCalbOWOsAhyCHOzV5Ec3MqPctJepNjeAps5zNeKnJTKMxemgIcmp6jT7I5iiTPVKAQVEFnVp6iHtV+GLA7xMYVCkpQxKQUghIpd6qa6m5tBksmAohjO/raPKMQSbwlGIIjfhJ/UHgK3AY0oNCSeXjZ/EPL5c/BDErZOJRYtWZLBSlWo8pKkkE1uPJFLxxeka/FvjBEzCpwyUhSwepY2S4Vp7nUAezd4CBmIjSqXG1c2N6cDMK9GhQUz1BoGJemzAwAOiMgz+TX/b90fYC1T4ISoApn9e2vSUklmqGbeuzUEJ5koyi0w6SLgkc1aldmO4ijwmdBVUyRKGkOgLNC39yyKO32noBCjx5JCzLnaanoVdzuglyf8AMHc0AgE+KxZmApSS32jWr3AclgYSqls7EjyMGJnaRTeNDFRYAk8CAdZFjCJYSnXR6ay3t5aqd4dYrNQmSoXBDMC+5I+YDZm1Avp2iMXgZ8t1fCmACpOkkBuWt6wxyLLytlzQpbMUoO4Ysa3ZhejfQNGGwk2a5ly1KAuQKD1tB58K4hneWOxWQXpT5b1FIo5M+4+GToYKCQFAh2br/tNaC8Fpxt9KlFOohbr0nYdJNtqC9RAQmP8ADGJl9bIXpP2FE/KQ9CBu0FS1FQHcU3bux3d94rZ+ajSCtSa261GodIADjgGr1iLzDEplz1pA6CQewdnDfu8AUVNtxdN/Orlt3iazGY8w+0H4nMktQgnt+g/bQuwUgzFsyiCakAm/3QHyTKmLs5FA4Ds9POD5eQLZzT9/Q9jFnlOWS5aRRL6nUp2ILccfnDMYUUv/AKmcF96QHOEYNcs80P0Yh/aN0vHEkaxQnS55a/P7EXk3K0qegJ9jV4AzHw2NNBUJJAqT+/0gJwZukhIKWGpqtQCNK8+UdKgAGUXTdx/qaAJ+CKCxDRqlyhqAO8B6OIJABsKCMMVOTSUqBSsOlqg/Ru8KcPhCmYBMQQGJAUGdm94ADBz9BLvpPEGYrHpUjSkHuTSgrQRUYQpX0qYpNGb9t6RJ4uUErUkbKI9i0AKY3ZbI+JNSnu/5fWPWGkGYrSPUnYekMsJhhIUoqUFBQ0gim4cFxQl4B0uSk0G379o8qkgCA/jMotyYEzDNdAKUl1f+39e0B6x2PTKo2pfGw8z+EJcRmcxV1Edk0H0gdRePJEBsOKWQxWojuox4Cj3jyYMyyQVKB0v1AfMUkHlKgGfzeAb5Fkhml0rLMQsKQbcUsfKrgEO9OlZVlEmTRSllQSAFrTWhqQKHTt3hRl3QkaSulaGhe79LVPrSDE44JoFG9lJ1Ibcs1fLeAttcv+1PsYyJD+o/50/7F/nGQElIn1sK3FQ4oSKeQq949+JcSDh0hwXmAghIGyybXqTakI5ONAAJmyy1yCRzagI2rAOZZl8QgA0H1JubCA2YLDCaousJSLm9+BFZkuBwyAxClPclSg5qB8oFNuzjziCwuMKF36TQt98PpOLNwp+4JP8AzvAdBw0iXqQuVNASalKnA7kEpNPmoTubvCTxaiXLndCgULQFMQAAr5VVfzt/daEsrMCnqUphQuWAcD9AHqQ8Ic3zkzZurRqQkAJBc0G9XvUwFErGhRvYgpIcF7GooTGpeLO2mm5SO+wH9weEKM5TwR6D93jxNzomwL1Dk8wDzE40SwVKZxQGh9iDYHbgwrM4F1K3q/6wnnYhSy6i8eQks7FvpAGYLDIUVKVYGg84cZJLlGadN2Lo2PB8onyiYhyxAfQX5uxF4YZDjCF6VL0g0Zq+/GzQF3LWm6kuAWKkWS+wFifXmCsJPBKQmYpKtVNR0oS9jqJYPVx2HMIJc4JFS7VCRUOC3UxGzwbh8TQoVMoDqSlIcFSmCurZgL2pAPsPOoKB6gKG5FtVacP2EFyV6bApepYajUXS52J3+sIsHMcEAdezHZq0vv8AfBuIxXw5ZIIFGlkq06TWjnZ/21g59nkppqmSQ5cOXdzcdjG/A5TKXRYU/IU30tC7FsVFhpD2BdvIwRKzJaRYON/0gPcmWqXOUgzCdDgVuxv7Q1x80fBUTRQYp/1PT6PAuX5bLWxmklSqllEM9RUbwJneD+EsJCypLOly5ANK96fdAEZctcyzID/MTy9Q9Cx2guV4WSqq8SEuNXyO9tXUVCrmgYwuyyeBLYaXBq/UbitaCG8pfRUVUQAzBlM5BHqPaAIy/IcNLLlc6YCOuydPFACWJ4MMMWjDplqCZaANyXWxTYKUsk3bt7QonY0l1WVVN2KgQ3NSN/8AmAMzzDoUxSrWzh/si9BuD+cAlxjgkOoHcagRWtNNGgZOHLOAW5anvGEEswuWHnw8VmCC9Xww/wAjpSwZQIcBjyxHpAT+Dy3WHKgl7O5f22gbF4YoUUlvSx8osRkk7Q2gjpcdJqHGmjbJu1oQZzglk6wno1GWl7kpPHq3oYBRIk6lM7C5PYXh/kiEJX0uN6m5Hfb0hHNlqlTCFCooYMyrEjWCHUQaB1U5IApAWyVpUwCu6iVsPRRLnYU9I+nGAAEK06jRA1O4cghSnJ3N+eIAM5wlIU7k3oAWJqfIR7RPYFSUoCSNLKUFK4KkpcMe7QDX/qjE/wD9U7/eYyJ/43aMgIzRHto6LkvglPwz8cy+n7QUKhVfmD1CWI4PYxR4bwTh1SpSBq+bUlRIKfhirqYfMxtTaA4opMfEkixI8i0dI8S/w+MpCFypiVoKNeqodLgaiGYXiHm4RoAGU61AKUSOCT9L1iry+SkUa1Deh2DaaE1atxEyqU1RDGTm5ADor7bv53A3gPfiDBoTM6GDhyxG/Zga3eFCpcOMLIXiVFSjpFhc+3Iva3EfMxygILianS9+Bs+7vSkB8yTIVTjVJ0kG1COCAfm2pu/aOhZZ4Uw6QHHxAvqXLX0gsLpTsRwe8J8oGiWDpcqZWpKQkF3epfudoeYfFlKUq+GgBiEnU5DUdr+hgG6PD+GWEj4ASXdSyEqKTsSH+YiytmiZ8TeDwEfGw4YOdTh1M5ehrVn2uYpJOJcsUyVumpBZ2qCDv39YaSMUJhsnWRRKiHQDRRBY6tqdoDkWEx6UjrJS9AohncMekD6wyw81IPSpIHyE2JCiXLG9PwgTxzlgRNKkg6SxFGDcsAGc8xLLWqlTS3qG+6Auk4+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/uDTw94cEwGgUhgVoUrS5D6FBi6Sz1Dg2jo2W4GSJbS0lKiErSCwWkJI3VVnDnzpeE0oAHShWl0htLuNL1CGApzxSGUjFO6whYIGkr0g3FDyAd9vugLPBTAZwmrSGA0yyDQlbmZTnpFexjTmOSyp8kmaiUuaZrhVDoJVpAQQ2otRqAl3hJgsYgqlOSpabLFvlbqZq7epiiwU46QtctM1YXql6SwS/SGOwAve5ptAch8deCk4Za3WCkF9VCou5A0gvqPJYMAwrHOijQrcch2v3aP1TmGTmdJXLZIUtWtRCOlLEGhChUhq139Pz94vyxaC5CRUuEpAAa5Ju5PPvAacrxoIKQXYF3tXgvVhBSmA6gkAJo5AYu4dt+PSJQTlJ0h6Av8Av8oc4TM0k6WeoZjy7P3gDWPf6xkff64OZcZAXcnFlNkSmV/aouAzVbccQ2wWZKCQRMSpOkig6geWZnHER+DxDdOhH+Lp0qKm01IdrV7wwkZgToTqQkhkhQAAPdRsXo5tAWqMYoygkzCZakpSwQCa0U77EU7Ry/x1l0tE5Spc0LSvqSaWOzJSxYuHfb2rsHjEhb60pLgqDAancC4YVa0IfHMxOltISz0BAq9CXvT7IrAc+mojQoQzwOGE1bE9IZ2Zy+weKXCZbIoBKSdi4BJu97HZvSAkctxoCSml3atXpV6fvyj5icyUCCC5Nnc19/IxaTMhwy7ykg2okA3v0WZwCdu5ifzbwgkDVLURwlRcFrsosWar2gCsBihpAIBUAzuW1EVYbwyw+JCZmnQkONJMxVEk/acMzd4kMuxJlq+GpJpdyA2z2pUiHmFmi6WqlnUQbh3HdrQFLgccoqSNEtWhKrONQDnUS7lQ+4CGMnHAgHsNRS6VJL9jZgTEpJn0S4olJAZhdyCfePWLzZMksFgK6nazAUBIdz2gNPjKcudNqoaexNSBfSXam7uX2hLiMmZBWlRLVIPHL25gfCY34inLu7sVE0dyxuz96PDGfjwmWf7mod3I3D1cvWARy5JUWF4ZKyNTUUCeN93pfineAcvnh1B7htm7X38oZLx7D7qOKi1a7CAAy/FfDUoKoqntxDFeKXiUiUhj1/MaBNDvyQ9N6Qpw2DOImKV9gFyQkhzdiwJc7lqReZblqUS+kJJNAkEJoQSHCwxmA9QdnBBgEuI8GKEvWFr+IOoJYVZqsKgPzyIY5eoKAIWVDpDgMoWN90lyW8qRTTFJYpUVF2SaJmaTMFyFsUhfylILA2IiDxOM/l56pahoQolQcB0uOl7sRSu1eYB0AkTBLKulafiAEKZk6tQDkOyqsWv2gLP5YWhOvZVSpQ1F3FgeCD6AQYjFIXpKixSXBYFwpOkgkff2EIs9x6QkAEByGoHYbuALUgB8RgpBH9p5FfoT/wAQ98M/DSgkAAME6gkupv8AupW4+kSqsXUb1s59metS8PMkxZKFJmMlyWCBt2rtvWAopeKQA4+IlQoFDfvq1PaCZWLQFjTMmqSQAoBISfJtTHar1hOnFEAq1lLDShNXIVRXYBnc94J/mZaSlAXN+GdBndIfU3VpD2ALByHgH+FxikJlqC0rSSTpJDsCxCtNQ7OBDjKcelKk6JhQVKPSQ6SWO/BofMRGompShQPxErcbADRQ131O3pDpWIV8QmaC7BRUkJcFQCgQAGIIaneAucNjUsn488lkqLAES6FgVfDYMP8AMdzHL/4mSZWtS0hBSW0lDtq0tRm48rXixy3EKGpI0FJ2YpIcEqLBVNi23MQHj7GGZNWtMxaUqAcFCtKi3UAqpB7KaxgICcmB7FxQwVMEDzIDRpj7GRkB0CWQHLA9LEq2JI+Xk/mYLkTClKhSpDhnIZiC+3EROEztSR1gKIsCKNsKfS8M05+NIcUVyaqYs54apgLZGKZyoJcsobCrOPS/vEf4izMTFAJ0lKaJLMoDgjb/AI7wDjvEKpgIqmuxan47wBKKpimFSakn6kwB2W4pKSQSxJHkf1h1JxTgChHkaVDW8hWJrH5atFSxHIj5hscU0UHHO8BZS8dwBufW9xYEuD+UFy8U9A1Sw00cWSG1XZ7A/cYk5eYI/wDU93+6PM7MZAOpgtXl+JgCPGWCacACkqqCQbsaV9/uhGjEzEOLFtPDMzNB6MQJp1kh99gmAsymJKyUmlK+QAMB6mZqs0JenNQeX/CB5uIUr5i9X9TDTA4BFHDk82q7NHzM8rEs6kl0m16UFz3gExTBacumkPpJ87x8ksFpezxRontuO2zu7E7DiAkVAg8GPqFqWoJe5/ZhhmiQqaybn74EXJVLUFOCx2gLbK5CUpZOlgCk6T1bMQX6VM5PkYaSJ5oVCWAsaSmYkKdSQ0s6mClefD7RH4XMEkA6iC/zbg2PY0+/vB0rMg5U6VEkKZyTR3Z93fb8ICnTjykBlKTRPTK6UggFXSomqFWawLtHNs7xQmTVEBhYVJt3MFZxnBrKQCkMxcMWvvXv60hPKkqVYQG3DzplkqIEfMTJX8yi8e5LoLKo8FfzaaJFa/8AEAtVJUKlJHmIdZTiiHPzdNeB/bQccDmNSlOC9mrCsHl23aAtkHpDkgUsfsmpqaQZLmKV8VMtOlKqkOaJQ5ZyH3eJTB4/5jUJSlnJchth9BDuVmKVHUHY3el3AAHNoBxg9JCAQpD6ta6kKSGI6eAWB9IPwUwuCHohuQqtaeTf7YSpmghioXASCRY3YWfaNi84l1IClEBBKQTSwe3qYCgm4tMqW6lJJQpku9LanItWr7Rz/wAQYwTF6vi6n/fl6ffc7M9zVRT1J1JWAa0KSAwYjf0q3eBcBP0szM/EAsUqNaoOzRKfiK0ClCQBZ7/WDcu8NzJwcUBsr7O/rxXz4gEWmMi2/wCilf2o/wDIr8oyAhtEYlNaVPasNsPlxXNUkpLA2BJJ8qA23hxh1FBCfgzRwdBYs44ZubQEz/LrFShQHJSR9WgjLsQEEvu1fKOj/wBPUnoJZRTXVLJSoEdLrDuQq9BAWKyqRiHLBJYdaDaj1RQJFqqrAS2OxySgpBclrV3eFahDibkSkTvhLYb6qsRR2IBqHhr/ANKy1J6ZnXs7EE8OPMfpARplx4KYPxOGKCUmhBYwwyTCJIKiAXLBwG4uSGv+3gEYltcN6Rik7xeKwiJiSkp2cHSaXI+y9q3sDWI+bLYkd/3QwDHDYhBGpxye1n/GNGaYxJQEpIO/5V9h6QCjD6iyQ5Owj1i8vWgOpBSOTANkYCTpZQBLVLV93hRPmLllSNQIBob0uPoYY4XB4gosi1NSmLbPT8oU4hCwo6h1PXzgNsnDTH1sDvU1Y8CBcTMB3aGMzHAhwQORxCoaVzGJ0gm7PAestxK0KZIChcpNqX8qRX5ZmYDKOGoUu6Rq4appYg+h4jXlGUy3QZqer5UqQaHzTv3blossqlykTPhJBmBiRpTRK6AkAgAMnVQvtAc7zjLZ8+Z8YyikzCdQCSUo00S5FgU6TfmMl4Qy5hQAWSQCSOz1+u+xjreFkyviCWiYFOdTKTpAOn7Mxhegtt2jZj8olzBMC5adRYJJW+oVDhYABL7HisBxjMikoTSu1/2+zQqUmLXxD4TmpK5ilEgkkEpIASL6jyLMHtCcYaWEsUuWu9YBAtZNyY8wX/KlSylIc1aHWE8KLUOqlPLfb0gJmCJeMUN6O7WinPhHg+1W9oAxvheYgOBSAUjGqZP+VRUPW8b8GtSnU9TQsWegb7hSBVyCIyRMUguICkRKCpSkmzPb2I37+sTiJqk0B8oMRjVTOgMkbt2j3/KJ1JYqftX6MfugGmRZcAyyDquCHet3GpqH/iLHBTGvpY0Vpanm52484Q4NLMEpdRppYu/YJA9oa4WczEapaSNJLagSL2HLeTwDXR2lf7B/9o+wH/Myv7B7n8oyAgJGNT8ZfClUqfK7A2tFHJxpYvZi6kk0O3SAXIpfYmIFaYKkY+Yi4JFbuL997QHS8JmiqgddCkpUUBykAaS6dRC2BfbTBsjEpMvRJCEDUHJTqSv5rrLqYFgDWoFI5yjPgfmfkdmGxFY2T8/Sa0JIZTuaAigs3L8wFV4hmzEoSop6kqpoJU4UTq0seXJDbDiPGWpnL0qCS1OTpTS7Xeo5p5QP4cmCbWaRpCgepIIcH+5KqU9al4tpGYBJ6VpZJdIZw92VSjbenAgOf57kOIK5kxSG60p0lwolVN7DuTaEGFxKpZKT8pNSOBdmu8d7w2LTXUU/DUOpRW40rqo1DOKAP+kIPHPhRExCpslKlMAwCgo6buEkBg5rc0ftAc2GdJAOkdRtSgf1dhQe8KFzHcwXisIUEpUGIuIEmCAb5DiUpQpVHcuaUYbagfpDTFY8LlrSqoa48hZSrd3pxEbKxKpZLWNCI9zMZNWKAtQEgE7EAP3G3aAZozYEAkh9wT+UK8VitaieYz+nTHqA+nXfY/jf2jUcKtgdJY2pd3qORQ1gNEyHOR4UVK1oKRUDUHCti5SW/SFkjCKWWAPelvPiKHKcEhILkB6Gh7GgqSPaAfysaiWUrlJUVFlAEAgAXuORwKw5nZpNRMQZSEoU4o5OoqBVpCS9GdxCUYyVp+IlLqSelPUGD3NOYZZdmmImomukKUgBXxACSkEtcee8A/xuYrSUpMkO6dR1KOl7lEtVBTjzhviUrmdSZpUg1ZU1gDdJYF0kFqRLZFm08zGmzeghQ1ra5cDr2e/beDJSUyFicrSpNU6UqBah1Ko7c1gC/EeCGJlErWVpUGCjTSRUjsdx3EcizXBmWtKEkEmj6wSe5AFI7JPMsBa5U8KCgCyCztVWoAMmj+0cyznLh/MqURqGp9QVvQ/Lcd+8AZ4eytKEBUwI1kVLFXaw/SKSUkC+kKuC1ezUItzCnDTa6UknZtQSK0YEjneDZU4lgSeqy1TAAwooAqHIIBfa0A4w8sE0q1SwSaHmjhoKkYFCgBpJBGyumoLknzMKJWKepUSsAaVEvQAuCSxe1hzDjDTXLgsCwYMpOx57t2gIbx14a+CvUkEhQJpUAUor+0gfePWMl4cFYBs8dj8aJQvCA6WY/Io6C5ck66uafKfPaOQTkwDJcrpdvlr5NCmdi0qIZLPzp/8AkG9TaPc7ErUGUskcfu/rAM0QFbhJyFpTUNuUsVPZvweDMLOCWLuUqpLUkkNdT1YdxEllWZmVf5QDRqk/ZAYUL1eH8nMpVKqSS6aF9gTa4Y1/F4Bn8Qf5PaMgf+Zw/wD6iv8AZ+kZATnhvDpUsuKgFj6H0hzipCVS3KRxT/t9rm0fYyAjZyA5YbmNJTGRkB0vIJLywCSwSVcuWFyRDOXPOgAABnqBdjvzGRkA1M2ygAAdIKR8rFn6feK3C4ZMxJ1B+n7jSt4+xkBw/P5YE5YD0JDkkksTcku8JZgjIyA0S0ArSDYqAPvHRMpyGSFksT8RSQoFmY325jIyAaoQhK1pEtGkGxSDs17xqzLLZZQFaAFFKi4obD0jIyAhJ8gS0OmhNzvcxtynDgzS5UWGqp4H3RkZAOMuVoSGA6iQXSDRTgi1qmN2cTDJmFMolATWl/U7xkZAFT8QqdIllZqEkOnpdmLlrmt4d+GMEiZg3UKiYoehAeMjID7mB+FiWSzEFJSRRgogBvICILxLhwnFqUHqQWNRUcRkZAHS3CQly1C3MMpEhPwhMapnFFy2kBJa/ePkZAb8NOLo3AJABs1S3uTDfLUuxcguDSlQw2jIyA8+NAThVdaqFwxba1rVtHKVCMjIDWoRuwEhKtZIdmZ+8fIyA85lh0jSwZwXaF5TWPsZAedMZGRkB//Z"/>
          <p:cNvSpPr>
            <a:spLocks noChangeAspect="1" noChangeArrowheads="1"/>
          </p:cNvSpPr>
          <p:nvPr/>
        </p:nvSpPr>
        <p:spPr bwMode="auto">
          <a:xfrm>
            <a:off x="216545" y="-1151929"/>
            <a:ext cx="3455789" cy="2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4405" y="611392"/>
            <a:ext cx="844548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‘Long Tail’</a:t>
            </a:r>
            <a:r>
              <a:rPr lang="en-US" sz="2200" dirty="0" smtClean="0"/>
              <a:t>:  Collected in the field &amp; lab by many individuals and scientific teams.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Heterogeneity</a:t>
            </a:r>
            <a:r>
              <a:rPr lang="en-US" sz="2200" dirty="0" smtClean="0"/>
              <a:t>: Many kinds of measurements &amp; methods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Distributed Scientific Expertise </a:t>
            </a:r>
            <a:r>
              <a:rPr lang="en-US" sz="2200" dirty="0" smtClean="0"/>
              <a:t>by </a:t>
            </a:r>
            <a:r>
              <a:rPr lang="en-US" sz="2200" dirty="0"/>
              <a:t>proxy type, archive type, region, time period, and/or taxonomic group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Commonality</a:t>
            </a:r>
            <a:r>
              <a:rPr lang="en-US" sz="2200" dirty="0"/>
              <a:t>:  All involve measurements of </a:t>
            </a:r>
            <a:r>
              <a:rPr lang="en-US" sz="2200" i="1" dirty="0"/>
              <a:t>proxies</a:t>
            </a:r>
            <a:r>
              <a:rPr lang="en-US" sz="2200" dirty="0"/>
              <a:t> in various geological </a:t>
            </a:r>
            <a:r>
              <a:rPr lang="en-US" sz="2200" i="1" dirty="0"/>
              <a:t>archives</a:t>
            </a:r>
            <a:r>
              <a:rPr lang="en-US" sz="2200" dirty="0"/>
              <a:t> by </a:t>
            </a:r>
            <a:r>
              <a:rPr lang="en-US" sz="2200" i="1" dirty="0"/>
              <a:t>depth</a:t>
            </a:r>
            <a:r>
              <a:rPr lang="en-US" sz="2200" dirty="0"/>
              <a:t>, from which we estimate </a:t>
            </a:r>
            <a:r>
              <a:rPr lang="en-US" sz="2200" i="1" dirty="0"/>
              <a:t>time</a:t>
            </a:r>
            <a:r>
              <a:rPr lang="en-US" sz="2200" dirty="0"/>
              <a:t>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Long Shelf Life</a:t>
            </a:r>
            <a:r>
              <a:rPr lang="en-US" sz="2200" dirty="0" smtClean="0"/>
              <a:t>: specimens &amp; samples collected decades ago are can be re-analyzed</a:t>
            </a:r>
          </a:p>
        </p:txBody>
      </p:sp>
      <p:pic>
        <p:nvPicPr>
          <p:cNvPr id="1026" name="Picture 2" descr="http://www.windows2universe.org/earth/climate/images/sediment_core_s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43" b="54259"/>
          <a:stretch/>
        </p:blipFill>
        <p:spPr bwMode="auto">
          <a:xfrm>
            <a:off x="624405" y="4598096"/>
            <a:ext cx="2425756" cy="231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6664" r="37529" b="21433"/>
          <a:stretch/>
        </p:blipFill>
        <p:spPr>
          <a:xfrm>
            <a:off x="3461071" y="4337066"/>
            <a:ext cx="3341900" cy="2520934"/>
          </a:xfrm>
          <a:prstGeom prst="rect">
            <a:avLst/>
          </a:prstGeom>
        </p:spPr>
      </p:pic>
      <p:pic>
        <p:nvPicPr>
          <p:cNvPr id="1028" name="Picture 4" descr="https://encrypted-tbn0.gstatic.com/images?q=tbn:ANd9GcTIyc88JfvMuj2BqF63nlYr3AHGCXCICcRyfhf79IZE6UPSwIj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/>
          <a:stretch/>
        </p:blipFill>
        <p:spPr bwMode="auto">
          <a:xfrm>
            <a:off x="7044407" y="4337066"/>
            <a:ext cx="1808915" cy="252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-513869" y="1399428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Bad News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616461" y="3341170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Good News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0" y="2674962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9508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917" y="0"/>
            <a:ext cx="651713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" y="2376080"/>
            <a:ext cx="9144000" cy="1000274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Big Data Challenge:</a:t>
            </a:r>
          </a:p>
          <a:p>
            <a:r>
              <a:rPr lang="en-US" sz="2700" dirty="0" smtClean="0"/>
              <a:t>How do we jointly maximize data volume </a:t>
            </a:r>
            <a:r>
              <a:rPr lang="en-US" sz="2700" b="1" dirty="0" smtClean="0"/>
              <a:t>and</a:t>
            </a:r>
            <a:r>
              <a:rPr lang="en-US" sz="2700" dirty="0" smtClean="0"/>
              <a:t> data quality? </a:t>
            </a:r>
            <a:endParaRPr lang="en-US" sz="2700" dirty="0"/>
          </a:p>
        </p:txBody>
      </p:sp>
      <p:sp>
        <p:nvSpPr>
          <p:cNvPr id="4" name="TextBox 3"/>
          <p:cNvSpPr txBox="1"/>
          <p:nvPr/>
        </p:nvSpPr>
        <p:spPr>
          <a:xfrm>
            <a:off x="1" y="6591300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Price et al. 2018 Nature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5337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276849" y="6184269"/>
            <a:ext cx="3867151" cy="673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" y="1802215"/>
            <a:ext cx="7210423" cy="27988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3763248"/>
            <a:ext cx="7210423" cy="3074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Community-Curated Data Resources (CCDRs)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3132" y="1195145"/>
            <a:ext cx="7156368" cy="595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u="sng" dirty="0" smtClean="0"/>
              <a:t>Socio-Technological Characteristics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smtClean="0"/>
              <a:t>Shared Mission</a:t>
            </a:r>
            <a:r>
              <a:rPr lang="en-US" dirty="0" smtClean="0"/>
              <a:t>:  gathering, improving, and sharing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entered on </a:t>
            </a:r>
            <a:r>
              <a:rPr lang="en-US" b="1" dirty="0" smtClean="0"/>
              <a:t>Communities </a:t>
            </a:r>
            <a:r>
              <a:rPr lang="en-US" b="1" dirty="0"/>
              <a:t>of </a:t>
            </a:r>
            <a:r>
              <a:rPr lang="en-US" b="1" dirty="0" smtClean="0"/>
              <a:t>Practice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smtClean="0"/>
              <a:t>Distributed </a:t>
            </a:r>
            <a:r>
              <a:rPr lang="en-US" b="1" dirty="0"/>
              <a:t>community </a:t>
            </a:r>
            <a:r>
              <a:rPr lang="en-US" b="1" dirty="0" smtClean="0"/>
              <a:t>governance </a:t>
            </a:r>
            <a:r>
              <a:rPr lang="en-US" dirty="0" smtClean="0"/>
              <a:t>to encourage data </a:t>
            </a:r>
            <a:r>
              <a:rPr lang="en-US" dirty="0"/>
              <a:t>additions, </a:t>
            </a:r>
            <a:r>
              <a:rPr lang="en-US" dirty="0" smtClean="0"/>
              <a:t>ensure data quality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smtClean="0"/>
              <a:t>Centralized IT platform </a:t>
            </a:r>
            <a:r>
              <a:rPr lang="en-US" dirty="0"/>
              <a:t>for collecting, refining, and sharing </a:t>
            </a:r>
            <a:r>
              <a:rPr lang="en-US" dirty="0" smtClean="0"/>
              <a:t>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smtClean="0"/>
              <a:t>Open Data </a:t>
            </a:r>
            <a:r>
              <a:rPr lang="en-US" dirty="0" smtClean="0"/>
              <a:t>via multiple outlets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smtClean="0"/>
              <a:t>Streamlined data uploads </a:t>
            </a:r>
            <a:r>
              <a:rPr lang="en-US" dirty="0" smtClean="0"/>
              <a:t>for data </a:t>
            </a:r>
            <a:r>
              <a:rPr lang="en-US" dirty="0"/>
              <a:t>and metadata </a:t>
            </a:r>
            <a:endParaRPr lang="en-US" dirty="0" smtClean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Meso</a:t>
            </a:r>
            <a:r>
              <a:rPr lang="en-US" b="1" dirty="0"/>
              <a:t>-scale</a:t>
            </a:r>
            <a:r>
              <a:rPr lang="en-US" dirty="0"/>
              <a:t>:  bridge </a:t>
            </a:r>
            <a:r>
              <a:rPr lang="en-US" dirty="0" smtClean="0"/>
              <a:t>between long tail and big data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Nutrient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32" y="588075"/>
            <a:ext cx="1214140" cy="121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ameriflux.lbl.gov/wp-content/themes/ameriflux/library/images/centered-log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12"/>
          <a:stretch/>
        </p:blipFill>
        <p:spPr bwMode="auto">
          <a:xfrm>
            <a:off x="7897400" y="3244725"/>
            <a:ext cx="889436" cy="167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ameriflux.lbl.gov/wp-content/themes/ameriflux/library/images/centered-log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8"/>
          <a:stretch/>
        </p:blipFill>
        <p:spPr bwMode="auto">
          <a:xfrm>
            <a:off x="7590651" y="3763247"/>
            <a:ext cx="1657872" cy="167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o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32" y="4920303"/>
            <a:ext cx="1040524" cy="73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515888" y="5602250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orte" pitchFamily="66" charset="0"/>
              </a:rPr>
              <a:t>Neotoma DB</a:t>
            </a:r>
            <a:endParaRPr lang="en-US" sz="2000" dirty="0">
              <a:latin typeface="Forte" pitchFamily="66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" y="1195145"/>
            <a:ext cx="7429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328987" y="2618140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Social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-843323" y="4836560"/>
            <a:ext cx="2053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Technological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30683" y="3191772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Paleobiology DB</a:t>
            </a:r>
            <a:endParaRPr lang="en-US" sz="1600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7566588" y="1866553"/>
            <a:ext cx="1385684" cy="1385684"/>
            <a:chOff x="7701096" y="1859041"/>
            <a:chExt cx="1385684" cy="1385684"/>
          </a:xfrm>
        </p:grpSpPr>
        <p:sp>
          <p:nvSpPr>
            <p:cNvPr id="22" name="Oval 21"/>
            <p:cNvSpPr/>
            <p:nvPr/>
          </p:nvSpPr>
          <p:spPr>
            <a:xfrm>
              <a:off x="7701096" y="1859041"/>
              <a:ext cx="1385684" cy="13856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8608" y="1866553"/>
              <a:ext cx="1370661" cy="1370661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7210423" y="6002360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 and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68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0664"/>
          </a:xfrm>
        </p:spPr>
        <p:txBody>
          <a:bodyPr>
            <a:noAutofit/>
          </a:bodyPr>
          <a:lstStyle/>
          <a:p>
            <a:r>
              <a:rPr lang="en-US" sz="2700" b="1" dirty="0"/>
              <a:t>Neotoma Paleoecology Database:</a:t>
            </a:r>
            <a:br>
              <a:rPr lang="en-US" sz="2700" b="1" dirty="0"/>
            </a:br>
            <a:r>
              <a:rPr lang="en-US" sz="2700" dirty="0"/>
              <a:t>An Open, Community-Curated, Scientific Data Resource</a:t>
            </a:r>
          </a:p>
        </p:txBody>
      </p:sp>
      <p:pic>
        <p:nvPicPr>
          <p:cNvPr id="8" name="Picture 7" descr="ho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057" y="5473186"/>
            <a:ext cx="1445108" cy="101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352239"/>
            <a:ext cx="3783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www.neotomadb.org</a:t>
            </a:r>
            <a:endParaRPr lang="en-US" sz="1400" dirty="0" smtClean="0"/>
          </a:p>
          <a:p>
            <a:r>
              <a:rPr lang="en-US" sz="1400" dirty="0" smtClean="0"/>
              <a:t>Williams, Grimm et al. 2018 </a:t>
            </a:r>
            <a:r>
              <a:rPr lang="en-US" sz="1400" i="1" dirty="0" smtClean="0"/>
              <a:t>Quaternary Research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5147" y="6488668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7268"/>
          <a:stretch/>
        </p:blipFill>
        <p:spPr>
          <a:xfrm>
            <a:off x="76573" y="853970"/>
            <a:ext cx="8332290" cy="4543701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0" t="24746" r="19881" b="65819"/>
          <a:stretch/>
        </p:blipFill>
        <p:spPr bwMode="auto">
          <a:xfrm>
            <a:off x="76573" y="5462990"/>
            <a:ext cx="7597153" cy="768728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3477" y="4111940"/>
            <a:ext cx="4149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&gt;4 million observations</a:t>
            </a:r>
          </a:p>
          <a:p>
            <a:r>
              <a:rPr lang="en-US" sz="2000" dirty="0" smtClean="0"/>
              <a:t>&gt;31,400 datasets</a:t>
            </a:r>
          </a:p>
          <a:p>
            <a:r>
              <a:rPr lang="en-US" sz="2000" dirty="0" smtClean="0"/>
              <a:t>&gt;15,200 sites</a:t>
            </a:r>
          </a:p>
          <a:p>
            <a:r>
              <a:rPr lang="en-US" sz="2000" i="1" dirty="0" smtClean="0"/>
              <a:t>(Aug 5, 2018)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6430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Uploads</a:t>
            </a:r>
            <a:endParaRPr lang="en-US" dirty="0"/>
          </a:p>
        </p:txBody>
      </p:sp>
      <p:pic>
        <p:nvPicPr>
          <p:cNvPr id="3" name="Google Shape;11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35891" y="1262063"/>
            <a:ext cx="4284174" cy="47959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900258" y="800398"/>
            <a:ext cx="2424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Last 12 Months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-2" y="1031230"/>
            <a:ext cx="4422712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0" lvl="0" indent="-355600">
              <a:spcBef>
                <a:spcPts val="0"/>
              </a:spcBef>
              <a:spcAft>
                <a:spcPts val="600"/>
              </a:spcAft>
              <a:buSzPts val="1600"/>
              <a:buFont typeface="Roboto"/>
              <a:buChar char="●"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/>
                <a:cs typeface="Roboto"/>
                <a:sym typeface="Roboto"/>
              </a:rPr>
              <a:t>1700+ datasets, by 500+ PIs from 600+ publications uploaded in the last 6 months</a:t>
            </a:r>
          </a:p>
          <a:p>
            <a:pPr marL="508000" lvl="0" indent="-355600">
              <a:spcBef>
                <a:spcPts val="0"/>
              </a:spcBef>
              <a:spcAft>
                <a:spcPts val="600"/>
              </a:spcAft>
              <a:buSzPts val="1600"/>
              <a:buFont typeface="Roboto"/>
              <a:buChar char="●"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/>
                <a:cs typeface="Roboto"/>
                <a:sym typeface="Roboto"/>
              </a:rPr>
              <a:t>4400 ostracode and 4500 water chemistry datasets uploaded in 2018</a:t>
            </a:r>
          </a:p>
          <a:p>
            <a:pPr marL="508000" lvl="0" indent="-355600">
              <a:spcBef>
                <a:spcPts val="0"/>
              </a:spcBef>
              <a:spcAft>
                <a:spcPts val="600"/>
              </a:spcAft>
              <a:buSzPts val="1600"/>
              <a:buFont typeface="Roboto"/>
              <a:buChar char="●"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/>
                <a:cs typeface="Roboto"/>
                <a:sym typeface="Roboto"/>
              </a:rPr>
              <a:t>New Constituent Databases including Stable Isotopes in Zooarchaeology, Neotoma Biomarker Database, and Alpine Pollen Database</a:t>
            </a:r>
          </a:p>
          <a:p>
            <a:pPr marL="508000" lvl="0" indent="-355600">
              <a:spcBef>
                <a:spcPts val="0"/>
              </a:spcBef>
              <a:spcAft>
                <a:spcPts val="600"/>
              </a:spcAft>
              <a:buSzPts val="1600"/>
              <a:buFont typeface="Roboto"/>
              <a:buChar char="●"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/>
                <a:cs typeface="Roboto"/>
                <a:sym typeface="Roboto"/>
              </a:rPr>
              <a:t>All datasets have DOIs and landing pages minted following QA/QC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9855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Rapid Growth in Data Volumes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36576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Farley et al. 2018 </a:t>
            </a:r>
            <a:r>
              <a:rPr lang="en-US" i="1" dirty="0" smtClean="0"/>
              <a:t>Bioscience</a:t>
            </a:r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5824"/>
            <a:ext cx="9144000" cy="528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45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"/>
            <a:ext cx="4229288" cy="1299410"/>
          </a:xfrm>
        </p:spPr>
        <p:txBody>
          <a:bodyPr/>
          <a:lstStyle/>
          <a:p>
            <a:pPr algn="l"/>
            <a:r>
              <a:rPr lang="en-US" b="1" dirty="0" smtClean="0"/>
              <a:t>Special Issue of PAGES Magazine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288" y="1"/>
            <a:ext cx="49147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70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Software Ecosystem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351271"/>
            <a:ext cx="2374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Williams</a:t>
            </a:r>
            <a:r>
              <a:rPr lang="en-US" sz="1400" dirty="0" smtClean="0"/>
              <a:t>, Grimm et al. </a:t>
            </a:r>
            <a:r>
              <a:rPr lang="en-US" sz="1400" dirty="0" smtClean="0"/>
              <a:t>2018</a:t>
            </a:r>
            <a:endParaRPr lang="en-US" sz="1400" dirty="0" smtClean="0"/>
          </a:p>
          <a:p>
            <a:r>
              <a:rPr lang="en-US" sz="1400" i="1" dirty="0" smtClean="0"/>
              <a:t>Quaternary Research</a:t>
            </a:r>
            <a:endParaRPr lang="en-US" sz="1400" i="1" dirty="0"/>
          </a:p>
        </p:txBody>
      </p:sp>
      <p:pic>
        <p:nvPicPr>
          <p:cNvPr id="5" name="Google Shape;10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6242" y="788904"/>
            <a:ext cx="6595569" cy="5434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4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/>
          <p:nvPr/>
        </p:nvSpPr>
        <p:spPr>
          <a:xfrm>
            <a:off x="3471827" y="4924108"/>
            <a:ext cx="2677801" cy="110677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1026" name="Picture 2" descr="Name, people, person, user icon | Icon search en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95" y="173301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ame, people, person, user icon | Icon search en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28" y="296914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ame, people, person, user icon | Icon search en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594" y="241881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Name, people, person, user icon | Icon search en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280" y="16465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Name, people, person, user icon | Icon search en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28" y="284214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ople, person, user icon | Icon search en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961" y="3087677"/>
            <a:ext cx="491067" cy="49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eople, person, user icon | Icon search en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27" y="2384943"/>
            <a:ext cx="491067" cy="49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36356" y="1475046"/>
            <a:ext cx="2752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Data Generators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2621" y="3632744"/>
            <a:ext cx="1279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Primary Data,</a:t>
            </a:r>
          </a:p>
          <a:p>
            <a:r>
              <a:rPr lang="en-US" sz="1400" dirty="0" smtClean="0"/>
              <a:t>Expertise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485476" y="3972326"/>
            <a:ext cx="12394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DOIs,</a:t>
            </a:r>
          </a:p>
          <a:p>
            <a:r>
              <a:rPr lang="en-US" sz="1400" dirty="0" smtClean="0"/>
              <a:t>Preservation,</a:t>
            </a:r>
          </a:p>
          <a:p>
            <a:r>
              <a:rPr lang="en-US" sz="1400" dirty="0" smtClean="0"/>
              <a:t>Cleaning,</a:t>
            </a:r>
          </a:p>
          <a:p>
            <a:r>
              <a:rPr lang="en-US" sz="1400" dirty="0" smtClean="0"/>
              <a:t>Citation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99381" y="5029160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Open Community</a:t>
            </a:r>
          </a:p>
          <a:p>
            <a:pPr algn="ctr"/>
            <a:r>
              <a:rPr lang="en-US" sz="2400" dirty="0" smtClean="0"/>
              <a:t>Data Resources</a:t>
            </a:r>
            <a:endParaRPr lang="en-US" sz="2400" dirty="0"/>
          </a:p>
        </p:txBody>
      </p:sp>
      <p:sp>
        <p:nvSpPr>
          <p:cNvPr id="3" name="Oval 2"/>
          <p:cNvSpPr/>
          <p:nvPr/>
        </p:nvSpPr>
        <p:spPr>
          <a:xfrm>
            <a:off x="2098134" y="1531600"/>
            <a:ext cx="4051493" cy="2438400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064494" y="1510497"/>
            <a:ext cx="3804408" cy="2438400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Name, people, person, user icon | Icon search en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118" y="193668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People, person, user icon | Icon search en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711" y="2842143"/>
            <a:ext cx="491067" cy="49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878636" y="1354865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 Synthesizers</a:t>
            </a:r>
            <a:endParaRPr lang="en-US" sz="2000" dirty="0"/>
          </a:p>
        </p:txBody>
      </p:sp>
      <p:pic>
        <p:nvPicPr>
          <p:cNvPr id="29" name="Picture 2" descr="Name, people, person, user icon | Icon search en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027" y="335014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Name, people, person, user icon | Icon search en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108" y="225257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People, person, user icon | Icon search en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146" y="2935277"/>
            <a:ext cx="491067" cy="49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Name, people, person, user icon | Icon search en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613" y="21037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>
            <a:off x="2715499" y="3917045"/>
            <a:ext cx="691390" cy="10663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061194" y="3917045"/>
            <a:ext cx="527729" cy="954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951308" y="3970000"/>
            <a:ext cx="527729" cy="954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854754" y="3941789"/>
            <a:ext cx="14360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Data Discovery,</a:t>
            </a:r>
          </a:p>
          <a:p>
            <a:r>
              <a:rPr lang="en-US" sz="1400" dirty="0" smtClean="0"/>
              <a:t>Data Access,</a:t>
            </a:r>
          </a:p>
          <a:p>
            <a:r>
              <a:rPr lang="en-US" sz="1400" dirty="0" smtClean="0"/>
              <a:t>Data Cleaning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6149628" y="4039856"/>
            <a:ext cx="527729" cy="954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479037" y="4364936"/>
            <a:ext cx="26188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Data mobilization</a:t>
            </a:r>
          </a:p>
          <a:p>
            <a:r>
              <a:rPr lang="en-US" sz="1400" dirty="0" smtClean="0"/>
              <a:t>Error detection, correction</a:t>
            </a:r>
          </a:p>
          <a:p>
            <a:r>
              <a:rPr lang="en-US" sz="1400" dirty="0" smtClean="0"/>
              <a:t>Refined age models</a:t>
            </a:r>
          </a:p>
          <a:p>
            <a:r>
              <a:rPr lang="en-US" sz="1400" dirty="0" smtClean="0"/>
              <a:t>Data standardization</a:t>
            </a:r>
          </a:p>
          <a:p>
            <a:r>
              <a:rPr lang="en-US" sz="1400" dirty="0" smtClean="0"/>
              <a:t>Data linking</a:t>
            </a:r>
          </a:p>
        </p:txBody>
      </p:sp>
      <p:pic>
        <p:nvPicPr>
          <p:cNvPr id="49" name="Picture 4" descr="People, person, user icon | Icon search en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687" y="2139409"/>
            <a:ext cx="491067" cy="49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Name, people, person, user icon | Icon search en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437" y="263294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People, person, user icon | Icon search en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958" y="1691147"/>
            <a:ext cx="491067" cy="49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Building Open  </a:t>
            </a:r>
            <a:r>
              <a:rPr lang="en-US" sz="3400" dirty="0" smtClean="0"/>
              <a:t>Community-Curated Data Resources</a:t>
            </a:r>
            <a:endParaRPr lang="en-US" sz="3400" b="1" i="1" dirty="0"/>
          </a:p>
        </p:txBody>
      </p:sp>
      <p:pic>
        <p:nvPicPr>
          <p:cNvPr id="36" name="Picture 4" descr="People, person, user icon | Icon search en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45417"/>
            <a:ext cx="491067" cy="49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1067" y="4993964"/>
            <a:ext cx="1866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 Stewards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-58558" y="6479471"/>
            <a:ext cx="273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Williams et al. 2018 PAGES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5087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Flyover Country:  </a:t>
            </a:r>
            <a:r>
              <a:rPr lang="en-US" i="1" dirty="0" smtClean="0"/>
              <a:t>Making Data Open to All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0" t="3710" r="23758" b="4172"/>
          <a:stretch/>
        </p:blipFill>
        <p:spPr>
          <a:xfrm>
            <a:off x="179293" y="726863"/>
            <a:ext cx="3552951" cy="6169281"/>
          </a:xfrm>
          <a:prstGeom prst="rect">
            <a:avLst/>
          </a:prstGeom>
        </p:spPr>
      </p:pic>
      <p:pic>
        <p:nvPicPr>
          <p:cNvPr id="13" name="Picture 2" descr="âFlyover Countryâ app | US Message Board - Political 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9"/>
          <a:stretch/>
        </p:blipFill>
        <p:spPr bwMode="auto">
          <a:xfrm>
            <a:off x="3493778" y="1294515"/>
            <a:ext cx="5165029" cy="489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54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Distributed &amp; Open Scientific Governance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8765"/>
            <a:ext cx="9206345" cy="532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" y="6334780"/>
            <a:ext cx="7557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Join as Member:  </a:t>
            </a:r>
            <a:r>
              <a:rPr lang="en-US" sz="1600" b="1" dirty="0" smtClean="0">
                <a:hlinkClick r:id="rId3"/>
              </a:rPr>
              <a:t>https://tinyurl.com/NeotomaMember</a:t>
            </a:r>
            <a:r>
              <a:rPr lang="en-US" sz="1600" b="1" dirty="0" smtClean="0"/>
              <a:t> </a:t>
            </a:r>
            <a:endParaRPr lang="en-US" sz="1600" i="1" dirty="0" smtClean="0"/>
          </a:p>
          <a:p>
            <a:r>
              <a:rPr lang="en-US" sz="1600" i="1" dirty="0" smtClean="0"/>
              <a:t>Contribute Data</a:t>
            </a:r>
            <a:r>
              <a:rPr lang="en-US" sz="1600" dirty="0" smtClean="0"/>
              <a:t>: </a:t>
            </a:r>
            <a:r>
              <a:rPr lang="en-US" sz="1600" b="1" dirty="0">
                <a:hlinkClick r:id="rId4"/>
              </a:rPr>
              <a:t>https://</a:t>
            </a:r>
            <a:r>
              <a:rPr lang="en-US" sz="1600" b="1" dirty="0" smtClean="0">
                <a:hlinkClick r:id="rId4"/>
              </a:rPr>
              <a:t>www.neotomadb.org/data/category/contribution</a:t>
            </a:r>
            <a:r>
              <a:rPr lang="en-US" sz="1600" b="1" dirty="0" smtClean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19700" y="5877075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Figure design: Rob Roth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877075"/>
            <a:ext cx="4413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Williams, Grimm et al. in press, </a:t>
            </a:r>
            <a:r>
              <a:rPr lang="en-US" sz="1400" i="1" dirty="0" smtClean="0"/>
              <a:t>Quaternary Research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31451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Partners</a:t>
            </a:r>
            <a:endParaRPr lang="en-US" dirty="0"/>
          </a:p>
        </p:txBody>
      </p:sp>
      <p:pic>
        <p:nvPicPr>
          <p:cNvPr id="3" name="Google Shape;7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45383" y="1662331"/>
            <a:ext cx="1057910" cy="761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537" y="1547568"/>
            <a:ext cx="1590749" cy="991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7390" y="1721192"/>
            <a:ext cx="1395539" cy="64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6;p15" descr="NSF_logo_4color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87026" y="1514239"/>
            <a:ext cx="1057877" cy="1057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09661" y="834890"/>
            <a:ext cx="5131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Recommended by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8427" y="2643272"/>
            <a:ext cx="5131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Partners With</a:t>
            </a:r>
            <a:endParaRPr lang="en-US" dirty="0"/>
          </a:p>
        </p:txBody>
      </p:sp>
      <p:pic>
        <p:nvPicPr>
          <p:cNvPr id="9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0212" y="3471037"/>
            <a:ext cx="1144577" cy="5686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81;p15"/>
          <p:cNvGrpSpPr/>
          <p:nvPr/>
        </p:nvGrpSpPr>
        <p:grpSpPr>
          <a:xfrm>
            <a:off x="1151825" y="4877954"/>
            <a:ext cx="6793078" cy="808174"/>
            <a:chOff x="342900" y="8168150"/>
            <a:chExt cx="6175525" cy="734704"/>
          </a:xfrm>
        </p:grpSpPr>
        <p:pic>
          <p:nvPicPr>
            <p:cNvPr id="11" name="Google Shape;82;p15" descr="NSF_logo_4color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2900" y="8168150"/>
              <a:ext cx="734704" cy="734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8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83725" y="8168150"/>
              <a:ext cx="734700" cy="734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Google Shape;8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38333" y="5021053"/>
            <a:ext cx="1144577" cy="56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8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62485" y="5001139"/>
            <a:ext cx="1097579" cy="605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86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2972" y="4092746"/>
            <a:ext cx="1097580" cy="82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87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08814" y="5090156"/>
            <a:ext cx="1472485" cy="42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8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00332" y="3472764"/>
            <a:ext cx="1722032" cy="56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9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80264" y="3431889"/>
            <a:ext cx="1722023" cy="64698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90;p15"/>
          <p:cNvSpPr txBox="1"/>
          <p:nvPr/>
        </p:nvSpPr>
        <p:spPr>
          <a:xfrm>
            <a:off x="2041140" y="4271387"/>
            <a:ext cx="18921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unito ExtraBold"/>
                <a:ea typeface="Nunito ExtraBold"/>
                <a:cs typeface="Nunito ExtraBold"/>
                <a:sym typeface="Nunito ExtraBold"/>
              </a:rPr>
              <a:t>GeoDeepDive</a:t>
            </a:r>
            <a:endParaRPr sz="200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20" name="Google Shape;91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69173" y="3519120"/>
            <a:ext cx="927328" cy="47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94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51838" y="3341543"/>
            <a:ext cx="771993" cy="115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95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075697" y="4211492"/>
            <a:ext cx="2091487" cy="565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4312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2054375" y="2134123"/>
            <a:ext cx="4757373" cy="0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1609681" y="2732619"/>
            <a:ext cx="0" cy="2831760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3820186" y="5813380"/>
            <a:ext cx="1416533" cy="8342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3551548" y="4102866"/>
            <a:ext cx="6771" cy="1489772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7056923" y="2545343"/>
            <a:ext cx="0" cy="3022980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5620865" y="4066610"/>
            <a:ext cx="6771" cy="1489772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51" idx="2"/>
          </p:cNvCxnSpPr>
          <p:nvPr/>
        </p:nvCxnSpPr>
        <p:spPr>
          <a:xfrm flipV="1">
            <a:off x="2312240" y="3503456"/>
            <a:ext cx="4884972" cy="7386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6305550" y="914399"/>
            <a:ext cx="2838450" cy="2126544"/>
          </a:xfrm>
          <a:prstGeom prst="round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2700000" scaled="0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7661705" y="1990011"/>
            <a:ext cx="954749" cy="1019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-14289" y="3110541"/>
            <a:ext cx="2838450" cy="212654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50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2700000" scaled="0"/>
            <a:tileRect l="-100000" t="-100000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1369737" y="4589366"/>
            <a:ext cx="1369277" cy="54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6994" y="4648200"/>
            <a:ext cx="1244835" cy="332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ts val="3500"/>
              </a:lnSpc>
            </a:pPr>
            <a:r>
              <a:rPr lang="en-US" dirty="0" smtClean="0"/>
              <a:t>Next Level: Growing</a:t>
            </a:r>
            <a:r>
              <a:rPr lang="en-US" dirty="0"/>
              <a:t>, Sustaining</a:t>
            </a:r>
            <a:r>
              <a:rPr lang="en-US" dirty="0" smtClean="0"/>
              <a:t>, and Connecting a </a:t>
            </a:r>
            <a:r>
              <a:rPr lang="en-US" dirty="0"/>
              <a:t>Network of Networks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060569" y="1106426"/>
            <a:ext cx="2994715" cy="323697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05550" y="3110541"/>
            <a:ext cx="2838450" cy="212654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2700000" scaled="0"/>
            <a:tileRect l="-100000" t="-100000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-14289" y="914399"/>
            <a:ext cx="2838450" cy="2126544"/>
          </a:xfrm>
          <a:prstGeom prst="round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223961" y="5306683"/>
            <a:ext cx="3276600" cy="1541792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0"/>
            <a:tileRect l="-100000" t="-100000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695824" y="5306683"/>
            <a:ext cx="3276600" cy="154179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2700000" scaled="0"/>
            <a:tileRect l="-100000" t="-100000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19057" y="4024671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Paleobiology DB</a:t>
            </a:r>
            <a:endParaRPr lang="en-US" sz="1600" b="1" dirty="0"/>
          </a:p>
        </p:txBody>
      </p:sp>
      <p:pic>
        <p:nvPicPr>
          <p:cNvPr id="15" name="Picture 14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223" y="1704871"/>
            <a:ext cx="1196056" cy="84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009578" y="2575746"/>
            <a:ext cx="1616138" cy="400105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 smtClean="0">
                <a:latin typeface="Forte" pitchFamily="66" charset="0"/>
              </a:rPr>
              <a:t>Neotoma DB</a:t>
            </a:r>
            <a:endParaRPr lang="en-US" sz="2000" dirty="0">
              <a:latin typeface="Forte" pitchFamily="66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64434" y="108133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/>
              <a:t>Paleoecology</a:t>
            </a:r>
            <a:endParaRPr lang="en-US" sz="1800" b="1" dirty="0"/>
          </a:p>
        </p:txBody>
      </p:sp>
      <p:pic>
        <p:nvPicPr>
          <p:cNvPr id="18" name="Picture 8" descr="slideshow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73"/>
          <a:stretch/>
        </p:blipFill>
        <p:spPr bwMode="auto">
          <a:xfrm>
            <a:off x="4759720" y="1627954"/>
            <a:ext cx="1120662" cy="101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824753" y="2575746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ITRDB</a:t>
            </a:r>
            <a:endParaRPr lang="en-US" sz="2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4060438" y="2967371"/>
            <a:ext cx="1086942" cy="1086942"/>
            <a:chOff x="7696200" y="-4975487"/>
            <a:chExt cx="3810000" cy="3810000"/>
          </a:xfrm>
        </p:grpSpPr>
        <p:sp>
          <p:nvSpPr>
            <p:cNvPr id="21" name="Oval 20"/>
            <p:cNvSpPr/>
            <p:nvPr/>
          </p:nvSpPr>
          <p:spPr>
            <a:xfrm>
              <a:off x="7753350" y="-4871587"/>
              <a:ext cx="3602199" cy="36021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0" y="-4975487"/>
              <a:ext cx="3810000" cy="3810000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86723" y="313412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Ecology</a:t>
            </a:r>
            <a:endParaRPr lang="en-US" sz="1800" b="1" dirty="0"/>
          </a:p>
        </p:txBody>
      </p:sp>
      <p:sp>
        <p:nvSpPr>
          <p:cNvPr id="29" name="Rectangle 28"/>
          <p:cNvSpPr/>
          <p:nvPr/>
        </p:nvSpPr>
        <p:spPr>
          <a:xfrm>
            <a:off x="1146189" y="1327441"/>
            <a:ext cx="1592825" cy="554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189" y="2481826"/>
            <a:ext cx="1535423" cy="4270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6189" y="1970297"/>
            <a:ext cx="1501907" cy="42132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041" y="926068"/>
            <a:ext cx="286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Biodiversity &amp; Trait DBs</a:t>
            </a:r>
            <a:endParaRPr lang="en-US" sz="1800" b="1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189" y="1390202"/>
            <a:ext cx="1402431" cy="42797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5" y="1977671"/>
            <a:ext cx="777917" cy="50068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-8962" y="1275529"/>
            <a:ext cx="1126978" cy="554885"/>
            <a:chOff x="6475863" y="2079055"/>
            <a:chExt cx="1459479" cy="718597"/>
          </a:xfrm>
        </p:grpSpPr>
        <p:sp>
          <p:nvSpPr>
            <p:cNvPr id="35" name="Rectangle 34"/>
            <p:cNvSpPr/>
            <p:nvPr/>
          </p:nvSpPr>
          <p:spPr>
            <a:xfrm>
              <a:off x="6562083" y="2134123"/>
              <a:ext cx="1367515" cy="663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8" descr="http://www.gbif.org/sites/default/files/users/kylecopas/GBIF-2015-full-stacked-display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5863" y="2079055"/>
              <a:ext cx="1459479" cy="703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/>
          <p:cNvSpPr txBox="1"/>
          <p:nvPr/>
        </p:nvSpPr>
        <p:spPr>
          <a:xfrm>
            <a:off x="1369737" y="5299597"/>
            <a:ext cx="395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Sample &amp; Core Curators</a:t>
            </a:r>
            <a:endParaRPr lang="en-US" sz="1800" b="1" dirty="0"/>
          </a:p>
        </p:txBody>
      </p:sp>
      <p:pic>
        <p:nvPicPr>
          <p:cNvPr id="39" name="Picture 38" descr="Nutrient Network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19" y="3538431"/>
            <a:ext cx="1007864" cy="100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PEcAn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255" y="3529436"/>
            <a:ext cx="1007864" cy="100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Image result for neon ecology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67" y="4649012"/>
            <a:ext cx="1205458" cy="48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ameriflux.lbl.gov/wp-content/themes/ameriflux/library/images/centered-logo.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6" r="560"/>
          <a:stretch/>
        </p:blipFill>
        <p:spPr bwMode="auto">
          <a:xfrm>
            <a:off x="113719" y="4265986"/>
            <a:ext cx="1198110" cy="123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6405970" y="926068"/>
            <a:ext cx="4802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Climate &amp; </a:t>
            </a:r>
          </a:p>
          <a:p>
            <a:r>
              <a:rPr lang="en-US" sz="1800" b="1" dirty="0" smtClean="0"/>
              <a:t>Paleoclimate</a:t>
            </a:r>
            <a:endParaRPr lang="en-US" sz="18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0357" y="1867163"/>
            <a:ext cx="1077380" cy="99523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77790" y="1918038"/>
            <a:ext cx="990828" cy="99082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405970" y="313412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Archaeology</a:t>
            </a:r>
            <a:endParaRPr lang="en-US" sz="1800" b="1" dirty="0"/>
          </a:p>
        </p:txBody>
      </p:sp>
      <p:pic>
        <p:nvPicPr>
          <p:cNvPr id="52" name="Picture 10" descr="Logo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436" y="4413626"/>
            <a:ext cx="1099520" cy="39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DINAA-logo-final-color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215" y="3622888"/>
            <a:ext cx="798200" cy="79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4" descr="https://assets.tdar.org/images/r4/bg-logo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514" y="3669149"/>
            <a:ext cx="1468350" cy="60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7616540" y="2783793"/>
            <a:ext cx="1087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Linked Earth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878106" y="4294094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PEcAn</a:t>
            </a:r>
            <a:endParaRPr lang="en-US" sz="1400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6" r="18026" b="83758"/>
          <a:stretch/>
        </p:blipFill>
        <p:spPr>
          <a:xfrm>
            <a:off x="3443209" y="5650744"/>
            <a:ext cx="860728" cy="433517"/>
          </a:xfrm>
          <a:prstGeom prst="rect">
            <a:avLst/>
          </a:prstGeom>
        </p:spPr>
      </p:pic>
      <p:pic>
        <p:nvPicPr>
          <p:cNvPr id="59" name="Picture 58" descr="igsn_logo.png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263" y="6124617"/>
            <a:ext cx="716619" cy="72385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09681" y="6250599"/>
            <a:ext cx="1449025" cy="51357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9223"/>
          <a:stretch/>
        </p:blipFill>
        <p:spPr>
          <a:xfrm>
            <a:off x="1440639" y="5689840"/>
            <a:ext cx="1636514" cy="433518"/>
          </a:xfrm>
          <a:prstGeom prst="rect">
            <a:avLst/>
          </a:prstGeom>
        </p:spPr>
      </p:pic>
      <p:pic>
        <p:nvPicPr>
          <p:cNvPr id="62" name="Picture 2" descr="http://www.geochron.org/images/logo-320.jp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851" y="5646977"/>
            <a:ext cx="1259672" cy="54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http://earth-time.org/images/header1copy.jp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254" y="6309582"/>
            <a:ext cx="2660091" cy="48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4904421" y="5299597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Geochronology</a:t>
            </a:r>
            <a:endParaRPr lang="en-US" sz="18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5026113" y="5746401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 smtClean="0">
                <a:latin typeface="David" panose="020E0502060401010101" pitchFamily="34" charset="-79"/>
                <a:cs typeface="David" panose="020E0502060401010101" pitchFamily="34" charset="-79"/>
              </a:rPr>
              <a:t>geochronAPI</a:t>
            </a:r>
            <a:endParaRPr lang="en-US" sz="18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" t="17306" r="35610" b="49842"/>
          <a:stretch/>
        </p:blipFill>
        <p:spPr bwMode="auto">
          <a:xfrm>
            <a:off x="6405970" y="4574977"/>
            <a:ext cx="1599466" cy="50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http://wateriso.utah.edu/waterisotopes/GeneratedItems/Banner.gif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596" b="-14485"/>
          <a:stretch/>
        </p:blipFill>
        <p:spPr bwMode="auto">
          <a:xfrm>
            <a:off x="8063098" y="990439"/>
            <a:ext cx="984196" cy="111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038221" y="1723246"/>
            <a:ext cx="1007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WaterIsotopes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9091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smtClean="0"/>
              <a:t>Thanks!</a:t>
            </a:r>
            <a:endParaRPr lang="en-US" dirty="0"/>
          </a:p>
        </p:txBody>
      </p:sp>
      <p:pic>
        <p:nvPicPr>
          <p:cNvPr id="7" name="Picture 6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90" y="3805236"/>
            <a:ext cx="1040524" cy="73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14795" y="4552947"/>
            <a:ext cx="81005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Neotoma PIs &amp; Developers: </a:t>
            </a:r>
            <a:r>
              <a:rPr lang="en-US" sz="20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Eric C. Grimm, Jack Williams, Jessica Blois, Simon Goring, Alison Smith, </a:t>
            </a:r>
            <a:r>
              <a:rPr lang="en-US" sz="20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Joaquin </a:t>
            </a:r>
            <a:r>
              <a:rPr lang="en-US" sz="20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Arroyo-Cabrales, Allan Ashworth, Julio Betancourt, </a:t>
            </a:r>
            <a:r>
              <a:rPr lang="en-US" sz="20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Bob </a:t>
            </a:r>
            <a:r>
              <a:rPr lang="en-US" sz="20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Booth, Phil Buckland, Don Charles, Steve Crawford, Brandon Curry, Ed Davis, Thomas Giesecke, Russ Graham, Steve Jackson, Rob Roth, Mike Stryker, et al.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98185" y="3770497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Roboto" panose="020B0604020202020204" charset="0"/>
                <a:ea typeface="Roboto" panose="020B0604020202020204" charset="0"/>
              </a:rPr>
              <a:t>Neotoma DB</a:t>
            </a:r>
            <a:endParaRPr lang="en-US" b="1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4556" y="69271"/>
            <a:ext cx="21002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NSF-Geoinformatics,</a:t>
            </a:r>
          </a:p>
          <a:p>
            <a:r>
              <a:rPr lang="en-US" sz="1600" dirty="0" smtClean="0"/>
              <a:t>EarthCube, DEB, </a:t>
            </a:r>
          </a:p>
          <a:p>
            <a:r>
              <a:rPr lang="en-US" sz="1600" dirty="0" smtClean="0"/>
              <a:t>Macrosystems  </a:t>
            </a:r>
          </a:p>
        </p:txBody>
      </p:sp>
      <p:pic>
        <p:nvPicPr>
          <p:cNvPr id="16" name="Picture 10" descr="NSF_logo_4color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72752" y="916607"/>
            <a:ext cx="1229434" cy="1229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2146041"/>
            <a:ext cx="9144000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PalEON PIs, Postdocs</a:t>
            </a:r>
            <a:r>
              <a:rPr lang="en-US" sz="2000" b="1" dirty="0">
                <a:latin typeface="Calibri (Body)"/>
              </a:rPr>
              <a:t>: </a:t>
            </a:r>
            <a:r>
              <a:rPr lang="en-US" sz="2000" u="sng" dirty="0">
                <a:latin typeface="Calibri (Body)"/>
              </a:rPr>
              <a:t>Jason McLachlan</a:t>
            </a:r>
            <a:r>
              <a:rPr lang="en-US" sz="2000" dirty="0">
                <a:latin typeface="Calibri (Body)"/>
              </a:rPr>
              <a:t>, Andria Dawson, Michael </a:t>
            </a:r>
            <a:r>
              <a:rPr lang="en-US" sz="2000" dirty="0" err="1">
                <a:latin typeface="Calibri (Body)"/>
              </a:rPr>
              <a:t>Dietze</a:t>
            </a:r>
            <a:r>
              <a:rPr lang="en-US" sz="2000" dirty="0">
                <a:latin typeface="Calibri (Body)"/>
              </a:rPr>
              <a:t>, Andrew Finley, Simon Goring,  Amy </a:t>
            </a:r>
            <a:r>
              <a:rPr lang="en-US" sz="2000" dirty="0" err="1">
                <a:latin typeface="Calibri (Body)"/>
              </a:rPr>
              <a:t>Hessl</a:t>
            </a:r>
            <a:r>
              <a:rPr lang="en-US" sz="2000" dirty="0">
                <a:latin typeface="Calibri (Body)"/>
              </a:rPr>
              <a:t>, Phil </a:t>
            </a:r>
            <a:r>
              <a:rPr lang="en-US" sz="2000" dirty="0" err="1">
                <a:latin typeface="Calibri (Body)"/>
              </a:rPr>
              <a:t>Higuera</a:t>
            </a:r>
            <a:r>
              <a:rPr lang="en-US" sz="2000" dirty="0">
                <a:latin typeface="Calibri (Body)"/>
              </a:rPr>
              <a:t>, </a:t>
            </a:r>
            <a:r>
              <a:rPr lang="en-US" sz="2000" dirty="0" err="1">
                <a:latin typeface="Calibri (Body)"/>
              </a:rPr>
              <a:t>Mevin</a:t>
            </a:r>
            <a:r>
              <a:rPr lang="en-US" sz="2000" dirty="0">
                <a:latin typeface="Calibri (Body)"/>
              </a:rPr>
              <a:t> </a:t>
            </a:r>
            <a:r>
              <a:rPr lang="en-US" sz="2000" dirty="0" err="1">
                <a:latin typeface="Calibri (Body)"/>
              </a:rPr>
              <a:t>Hooten</a:t>
            </a:r>
            <a:r>
              <a:rPr lang="en-US" sz="2000" dirty="0">
                <a:latin typeface="Calibri (Body)"/>
              </a:rPr>
              <a:t>, Yao Liu, </a:t>
            </a:r>
            <a:r>
              <a:rPr lang="en-US" sz="2000" dirty="0" err="1">
                <a:latin typeface="Calibri (Body)"/>
              </a:rPr>
              <a:t>Jenn</a:t>
            </a:r>
            <a:r>
              <a:rPr lang="en-US" sz="2000" dirty="0">
                <a:latin typeface="Calibri (Body)"/>
              </a:rPr>
              <a:t> Marlon, Jackie Matthes, </a:t>
            </a:r>
            <a:r>
              <a:rPr lang="en-US" sz="2000" dirty="0" smtClean="0">
                <a:latin typeface="Calibri (Body)"/>
              </a:rPr>
              <a:t>Dave </a:t>
            </a:r>
            <a:r>
              <a:rPr lang="en-US" sz="2000" dirty="0">
                <a:latin typeface="Calibri (Body)"/>
              </a:rPr>
              <a:t>Moore, Chris </a:t>
            </a:r>
            <a:r>
              <a:rPr lang="en-US" sz="2000" dirty="0" err="1">
                <a:latin typeface="Calibri (Body)"/>
              </a:rPr>
              <a:t>Paciorek</a:t>
            </a:r>
            <a:r>
              <a:rPr lang="en-US" sz="2000" dirty="0">
                <a:latin typeface="Calibri (Body)"/>
              </a:rPr>
              <a:t>, Neil Pederson, Jody Peters, Steve Jackson,  Christy </a:t>
            </a:r>
            <a:r>
              <a:rPr lang="en-US" sz="2000" dirty="0" err="1">
                <a:latin typeface="Calibri (Body)"/>
              </a:rPr>
              <a:t>Rollinson</a:t>
            </a:r>
            <a:r>
              <a:rPr lang="en-US" sz="2000" dirty="0">
                <a:latin typeface="Calibri (Body)"/>
              </a:rPr>
              <a:t>, Jack Williams, Jun Zhu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0" y="1241321"/>
            <a:ext cx="1483360" cy="6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1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2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we need paleohistorical data to improve ecological forecasting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7750" y="203835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1318726"/>
            <a:ext cx="89154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457200">
              <a:spcAft>
                <a:spcPts val="1200"/>
              </a:spcAft>
              <a:buFontTx/>
              <a:buAutoNum type="arabicPeriod"/>
            </a:pPr>
            <a:r>
              <a:rPr lang="en-US" sz="2800" b="1" i="1" dirty="0" smtClean="0"/>
              <a:t>Contemporary Systems in Flux: </a:t>
            </a:r>
            <a:r>
              <a:rPr lang="en-US" sz="2800" dirty="0" smtClean="0"/>
              <a:t>We’re now in midst of ‘Great Acceleration’, rapid rates of change</a:t>
            </a:r>
          </a:p>
          <a:p>
            <a:pPr marL="457200" lvl="2" indent="-457200">
              <a:spcAft>
                <a:spcPts val="1200"/>
              </a:spcAft>
              <a:buFontTx/>
              <a:buAutoNum type="arabicPeriod"/>
            </a:pPr>
            <a:r>
              <a:rPr lang="en-US" sz="2800" b="1" i="1" dirty="0" smtClean="0"/>
              <a:t>Key Processes are Slow</a:t>
            </a:r>
            <a:r>
              <a:rPr lang="en-US" sz="2800" b="1" dirty="0" smtClean="0"/>
              <a:t>:  </a:t>
            </a:r>
            <a:r>
              <a:rPr lang="en-US" sz="2800" dirty="0" smtClean="0"/>
              <a:t>Ecosystem models’ parameterization and representation of decadal- to centennial-scale processes are poorly constrained</a:t>
            </a:r>
            <a:endParaRPr lang="en-US" sz="2800" b="1" i="1" dirty="0" smtClean="0"/>
          </a:p>
          <a:p>
            <a:pPr marL="457200" lvl="2" indent="-457200">
              <a:spcAft>
                <a:spcPts val="1200"/>
              </a:spcAft>
              <a:buFontTx/>
              <a:buAutoNum type="arabicPeriod"/>
            </a:pPr>
            <a:r>
              <a:rPr lang="en-US" sz="2800" b="1" i="1" dirty="0" smtClean="0"/>
              <a:t>A Deeper Baseline</a:t>
            </a:r>
            <a:r>
              <a:rPr lang="en-US" sz="2800" dirty="0" smtClean="0"/>
              <a:t>:  Study the transient and non-stationary trajectory of  ecosystems starting ~2000 years ago and continuing through the  21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century</a:t>
            </a:r>
            <a:endParaRPr lang="en-US" sz="2800" dirty="0"/>
          </a:p>
          <a:p>
            <a:pPr marL="457200" lvl="2" indent="-457200">
              <a:spcAft>
                <a:spcPts val="1200"/>
              </a:spcAft>
              <a:buFontTx/>
              <a:buAutoNum type="arabicPeriod"/>
            </a:pPr>
            <a:r>
              <a:rPr lang="en-US" sz="2800" b="1" i="1" dirty="0" smtClean="0"/>
              <a:t>However</a:t>
            </a:r>
            <a:r>
              <a:rPr lang="en-US" sz="2800" dirty="0" smtClean="0"/>
              <a:t>: paleoecological data are not in a format suitable for integration with TEMs - requires statistical modeling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191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76849" y="6184269"/>
            <a:ext cx="3867151" cy="673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6549" y="4007224"/>
            <a:ext cx="8534400" cy="25139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00334" y="1047750"/>
            <a:ext cx="8534400" cy="3580234"/>
          </a:xfrm>
          <a:prstGeom prst="rect">
            <a:avLst/>
          </a:prstGeom>
          <a:solidFill>
            <a:srgbClr val="C4C2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500" dirty="0" smtClean="0"/>
              <a:t>PalEON </a:t>
            </a:r>
            <a:r>
              <a:rPr lang="en-US" sz="3500" dirty="0" err="1" smtClean="0"/>
              <a:t>SetVeg</a:t>
            </a:r>
            <a:r>
              <a:rPr lang="en-US" sz="3500" dirty="0" smtClean="0"/>
              <a:t> </a:t>
            </a:r>
            <a:r>
              <a:rPr lang="en-US" sz="3500" dirty="0" err="1" smtClean="0"/>
              <a:t>Workplan</a:t>
            </a:r>
            <a:r>
              <a:rPr lang="en-US" sz="3500" dirty="0" smtClean="0"/>
              <a:t> &amp; Current Work</a:t>
            </a:r>
            <a:endParaRPr lang="en-US" sz="35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1047750"/>
            <a:ext cx="79629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Build settlement-era (~1800AD) datasets of forest composition from Public Land Survey (PLS) &amp; Township Proprietor Survey (TPS) data 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Assemble settlement-era pollen records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Calibrate STEPPS pollen-vegetation model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 STEPPS to reconstruct vegetation for last 2000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 CMIP5 settlement-era vegetation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Assimilate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terrestrial ecosystem model simulations with data-based estimates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452574" y="5368059"/>
            <a:ext cx="1941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UNDERWAY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-5999" y="2291300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35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smtClean="0"/>
              <a:t>Last-millennium simulations now done, data-model comparisons, assimilation beginning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51" y="1455461"/>
            <a:ext cx="8161376" cy="4590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4751" y="1372334"/>
            <a:ext cx="2032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Aboveground Biomass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-33386" y="6423398"/>
            <a:ext cx="3796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C. Rollinson </a:t>
            </a:r>
            <a:r>
              <a:rPr lang="en-US" dirty="0" smtClean="0"/>
              <a:t>et al. in prep.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75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r>
              <a:rPr lang="en-US" sz="3200" dirty="0" smtClean="0"/>
              <a:t>Neotoma Paleoecology Database</a:t>
            </a:r>
            <a:endParaRPr lang="en-US" sz="3200" dirty="0"/>
          </a:p>
        </p:txBody>
      </p:sp>
      <p:pic>
        <p:nvPicPr>
          <p:cNvPr id="8" name="Picture 7" descr="ho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813" y="10687"/>
            <a:ext cx="631655" cy="4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352239"/>
            <a:ext cx="4084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www.neotomadb.org</a:t>
            </a:r>
            <a:endParaRPr lang="en-US" sz="1400" dirty="0" smtClean="0"/>
          </a:p>
          <a:p>
            <a:r>
              <a:rPr lang="en-US" sz="1400" smtClean="0"/>
              <a:t>Williams, </a:t>
            </a:r>
            <a:r>
              <a:rPr lang="en-US" sz="1400" dirty="0" smtClean="0"/>
              <a:t>Grimm et al. 2018</a:t>
            </a:r>
            <a:r>
              <a:rPr lang="en-US" sz="1400" i="1" dirty="0" smtClean="0"/>
              <a:t>Quaternary Research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03627" y="397304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Forte" pitchFamily="66" charset="0"/>
              </a:rPr>
              <a:t>Neotoma DB</a:t>
            </a:r>
            <a:endParaRPr lang="en-US" sz="1200" dirty="0">
              <a:latin typeface="Forte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7268"/>
          <a:stretch/>
        </p:blipFill>
        <p:spPr>
          <a:xfrm>
            <a:off x="3291297" y="1639592"/>
            <a:ext cx="5801742" cy="31637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3814" y="838200"/>
            <a:ext cx="91168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100" b="1" i="1" dirty="0" smtClean="0"/>
              <a:t>Mission:  </a:t>
            </a:r>
            <a:r>
              <a:rPr lang="en-US" sz="2100" dirty="0" smtClean="0"/>
              <a:t>Support global-change research by providing </a:t>
            </a:r>
            <a:r>
              <a:rPr lang="en-US" sz="2100" smtClean="0"/>
              <a:t>an open, </a:t>
            </a:r>
            <a:r>
              <a:rPr lang="en-US" sz="2100" dirty="0" smtClean="0"/>
              <a:t>community-curated repository for multiple kinds of paleoecological data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0" t="24746" r="19881" b="65819"/>
          <a:stretch/>
        </p:blipFill>
        <p:spPr bwMode="auto">
          <a:xfrm>
            <a:off x="3291297" y="4829639"/>
            <a:ext cx="5856206" cy="592568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1822" y="1639592"/>
            <a:ext cx="353184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u="sng" dirty="0" smtClean="0"/>
              <a:t>Key Characteristics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Open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Curated by Community -&gt; High-Value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Standardized Variable Names &amp; Taxonomy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Flexible data models for sites, proxies, cores, etc.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Time:  Age Controls and Age Models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91297" y="3726136"/>
            <a:ext cx="4149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&gt;4 million observations</a:t>
            </a:r>
          </a:p>
          <a:p>
            <a:r>
              <a:rPr lang="en-US" sz="1600" smtClean="0"/>
              <a:t>&gt;31,400 </a:t>
            </a:r>
            <a:r>
              <a:rPr lang="en-US" sz="1600" dirty="0" smtClean="0"/>
              <a:t>datasets</a:t>
            </a:r>
          </a:p>
          <a:p>
            <a:r>
              <a:rPr lang="en-US" sz="1600" smtClean="0"/>
              <a:t>&gt;15,200 </a:t>
            </a:r>
            <a:r>
              <a:rPr lang="en-US" sz="1600" dirty="0" smtClean="0"/>
              <a:t>sites</a:t>
            </a:r>
          </a:p>
          <a:p>
            <a:r>
              <a:rPr lang="en-US" sz="1600" i="1" dirty="0" smtClean="0"/>
              <a:t>(</a:t>
            </a:r>
            <a:r>
              <a:rPr lang="en-US" sz="1600" i="1" smtClean="0"/>
              <a:t>Aug 5, </a:t>
            </a:r>
            <a:r>
              <a:rPr lang="en-US" sz="1600" i="1" dirty="0" smtClean="0"/>
              <a:t>2018)</a:t>
            </a:r>
            <a:endParaRPr lang="en-US" sz="1600" i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41" y="5609640"/>
            <a:ext cx="817751" cy="5887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027" y="5548824"/>
            <a:ext cx="1154170" cy="7191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481" y="5694728"/>
            <a:ext cx="978487" cy="451546"/>
          </a:xfrm>
          <a:prstGeom prst="rect">
            <a:avLst/>
          </a:prstGeom>
        </p:spPr>
      </p:pic>
      <p:pic>
        <p:nvPicPr>
          <p:cNvPr id="18" name="Picture 10" descr="NSF_logo_4color.jp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355373" y="5403157"/>
            <a:ext cx="906618" cy="906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" t="13683" r="83667" b="77798"/>
          <a:stretch/>
        </p:blipFill>
        <p:spPr bwMode="auto">
          <a:xfrm>
            <a:off x="6057900" y="5566637"/>
            <a:ext cx="1666268" cy="6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000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276849" y="6184269"/>
            <a:ext cx="3867151" cy="673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4" t="15086" r="39446" b="15023"/>
          <a:stretch/>
        </p:blipFill>
        <p:spPr bwMode="auto">
          <a:xfrm>
            <a:off x="5710728" y="3664049"/>
            <a:ext cx="3433272" cy="268320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Paleoecology Database</a:t>
            </a:r>
            <a:endParaRPr lang="en-US" dirty="0"/>
          </a:p>
        </p:txBody>
      </p:sp>
      <p:pic>
        <p:nvPicPr>
          <p:cNvPr id="8" name="Picture 7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664" y="5718067"/>
            <a:ext cx="631655" cy="4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11030"/>
            <a:ext cx="5710728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indent="-273050">
              <a:spcAft>
                <a:spcPts val="1200"/>
              </a:spcAft>
              <a:buFont typeface="Arial" charset="0"/>
              <a:buChar char="•"/>
            </a:pPr>
            <a:r>
              <a:rPr lang="en-US" sz="2100" b="1" i="1" dirty="0" smtClean="0"/>
              <a:t>Mission:  </a:t>
            </a:r>
            <a:r>
              <a:rPr lang="en-US" sz="2100" dirty="0" smtClean="0"/>
              <a:t>Enable study of species dynamics during past environmental change</a:t>
            </a:r>
          </a:p>
          <a:p>
            <a:pPr marL="273050" indent="-273050">
              <a:spcAft>
                <a:spcPts val="1200"/>
              </a:spcAft>
              <a:buFont typeface="Arial" charset="0"/>
              <a:buChar char="•"/>
            </a:pPr>
            <a:r>
              <a:rPr lang="en-US" sz="2100" b="1" i="1" dirty="0" smtClean="0"/>
              <a:t>Spatiotemporal Database</a:t>
            </a:r>
            <a:r>
              <a:rPr lang="en-US" sz="2100" dirty="0"/>
              <a:t>:  </a:t>
            </a:r>
            <a:r>
              <a:rPr lang="en-US" sz="2100" dirty="0" smtClean="0"/>
              <a:t>Species </a:t>
            </a:r>
            <a:r>
              <a:rPr lang="en-US" sz="2100" dirty="0"/>
              <a:t>occurrences &amp; abundances in space and </a:t>
            </a:r>
            <a:r>
              <a:rPr lang="en-US" sz="2100" dirty="0" smtClean="0"/>
              <a:t>time</a:t>
            </a:r>
          </a:p>
          <a:p>
            <a:pPr marL="273050" indent="-273050">
              <a:spcAft>
                <a:spcPts val="1200"/>
              </a:spcAft>
              <a:buFont typeface="Arial" charset="0"/>
              <a:buChar char="•"/>
            </a:pPr>
            <a:r>
              <a:rPr lang="en-US" sz="2100" b="1" i="1" dirty="0" smtClean="0"/>
              <a:t>Spatiotemporal </a:t>
            </a:r>
            <a:r>
              <a:rPr lang="en-US" sz="2100" b="1" i="1" dirty="0"/>
              <a:t>Domain</a:t>
            </a:r>
            <a:r>
              <a:rPr lang="en-US" sz="2100" dirty="0"/>
              <a:t>:  Global, </a:t>
            </a:r>
            <a:r>
              <a:rPr lang="en-US" sz="2100" dirty="0" smtClean="0"/>
              <a:t>Recent to ~Miocene</a:t>
            </a:r>
            <a:endParaRPr lang="en-US" sz="2100" dirty="0"/>
          </a:p>
          <a:p>
            <a:pPr marL="273050" indent="-273050">
              <a:spcAft>
                <a:spcPts val="1200"/>
              </a:spcAft>
              <a:buFont typeface="Arial" charset="0"/>
              <a:buChar char="•"/>
            </a:pPr>
            <a:r>
              <a:rPr lang="en-US" sz="2100" b="1" i="1" dirty="0"/>
              <a:t>Centralized IT, Distributed Governance</a:t>
            </a:r>
            <a:r>
              <a:rPr lang="en-US" sz="2100" dirty="0"/>
              <a:t>. Composed of virtual </a:t>
            </a:r>
            <a:r>
              <a:rPr lang="en-US" sz="2100" i="1" dirty="0"/>
              <a:t>constituent </a:t>
            </a:r>
            <a:r>
              <a:rPr lang="en-US" sz="2100" i="1" dirty="0" smtClean="0"/>
              <a:t>databases </a:t>
            </a:r>
            <a:r>
              <a:rPr lang="en-US" sz="2100" dirty="0" smtClean="0"/>
              <a:t>organized by taxon group and region </a:t>
            </a:r>
            <a:endParaRPr lang="en-US" sz="2100" dirty="0"/>
          </a:p>
          <a:p>
            <a:pPr marL="273050" indent="-273050">
              <a:spcAft>
                <a:spcPts val="1200"/>
              </a:spcAft>
              <a:buFont typeface="Arial" charset="0"/>
              <a:buChar char="•"/>
            </a:pPr>
            <a:r>
              <a:rPr lang="en-US" sz="2100" b="1" i="1" dirty="0"/>
              <a:t>Open data </a:t>
            </a:r>
            <a:r>
              <a:rPr lang="en-US" sz="2100" dirty="0" smtClean="0"/>
              <a:t>accessible in several ways</a:t>
            </a:r>
          </a:p>
          <a:p>
            <a:pPr marL="273050" indent="-273050">
              <a:spcAft>
                <a:spcPts val="1200"/>
              </a:spcAft>
              <a:buFont typeface="Arial" charset="0"/>
              <a:buChar char="•"/>
            </a:pPr>
            <a:r>
              <a:rPr lang="en-US" sz="2100" b="1" i="1" dirty="0" smtClean="0"/>
              <a:t>Broad </a:t>
            </a:r>
            <a:r>
              <a:rPr lang="en-US" sz="2100" b="1" i="1" dirty="0"/>
              <a:t>user community</a:t>
            </a:r>
            <a:r>
              <a:rPr lang="en-US" sz="2100" dirty="0"/>
              <a:t>:   Paleoecologists, ecosystem </a:t>
            </a:r>
            <a:r>
              <a:rPr lang="en-US" sz="2100" dirty="0" err="1"/>
              <a:t>modellers</a:t>
            </a:r>
            <a:r>
              <a:rPr lang="en-US" sz="2100" dirty="0"/>
              <a:t>, paleoclimatologists, biogeographers, educators, …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653" y="611030"/>
            <a:ext cx="3109422" cy="29428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352239"/>
            <a:ext cx="4443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5"/>
              </a:rPr>
              <a:t>www.neotomadb.org</a:t>
            </a:r>
            <a:endParaRPr lang="en-US" sz="1400" dirty="0" smtClean="0"/>
          </a:p>
          <a:p>
            <a:r>
              <a:rPr lang="en-US" sz="1400" dirty="0" smtClean="0"/>
              <a:t>Williams, Grimm et al. in review Quaternary Research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9478" y="6104684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Forte" pitchFamily="66" charset="0"/>
              </a:rPr>
              <a:t>Neotoma DB</a:t>
            </a:r>
            <a:endParaRPr lang="en-US" sz="1200" dirty="0">
              <a:latin typeface="Forte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87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12747" y="6003989"/>
            <a:ext cx="3231253" cy="854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4" t="15086" r="39446" b="15023"/>
          <a:stretch/>
        </p:blipFill>
        <p:spPr bwMode="auto">
          <a:xfrm>
            <a:off x="5710728" y="4186217"/>
            <a:ext cx="3433272" cy="268320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Statement of Problem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125" y="755431"/>
            <a:ext cx="9017875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dirty="0" smtClean="0"/>
              <a:t>We live in a rapidly changing world.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We seek to document ecological changes, understand the underlying processes,  and build better forecasting models.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Our data often are dispersed, collected by many investigators at many localities, representing many variables.</a:t>
            </a:r>
          </a:p>
          <a:p>
            <a:pPr>
              <a:spcBef>
                <a:spcPts val="1800"/>
              </a:spcBef>
            </a:pPr>
            <a:r>
              <a:rPr lang="en-US" dirty="0"/>
              <a:t>W</a:t>
            </a:r>
            <a:r>
              <a:rPr lang="en-US" dirty="0" smtClean="0"/>
              <a:t>e must assemble site-level records into larger </a:t>
            </a:r>
            <a:r>
              <a:rPr lang="en-US" b="1" i="1" dirty="0" smtClean="0"/>
              <a:t>open</a:t>
            </a:r>
            <a:r>
              <a:rPr lang="en-US" dirty="0" smtClean="0"/>
              <a:t> and </a:t>
            </a:r>
            <a:r>
              <a:rPr lang="en-US" b="1" i="1" dirty="0" smtClean="0"/>
              <a:t>high-quality data networks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4" t="24694"/>
          <a:stretch/>
        </p:blipFill>
        <p:spPr bwMode="auto">
          <a:xfrm>
            <a:off x="0" y="4447361"/>
            <a:ext cx="3897050" cy="2160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608277"/>
            <a:ext cx="2534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Moritz &amp; </a:t>
            </a:r>
            <a:r>
              <a:rPr lang="en-US" sz="1400" dirty="0" err="1" smtClean="0"/>
              <a:t>Agudo</a:t>
            </a:r>
            <a:r>
              <a:rPr lang="en-US" sz="1400" dirty="0" smtClean="0"/>
              <a:t> 2013 Science</a:t>
            </a:r>
            <a:endParaRPr lang="en-US" sz="1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4435554"/>
            <a:ext cx="0" cy="2312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ho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747" y="6021802"/>
            <a:ext cx="893270" cy="62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912747" y="6548840"/>
            <a:ext cx="1330803" cy="33855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1600" dirty="0" smtClean="0">
                <a:latin typeface="Forte" pitchFamily="66" charset="0"/>
              </a:rPr>
              <a:t>Neotoma DB</a:t>
            </a:r>
            <a:endParaRPr lang="en-US" sz="1600" dirty="0">
              <a:latin typeface="Forte" pitchFamily="66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330036"/>
            <a:ext cx="9144000" cy="819398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09" y="2298003"/>
            <a:ext cx="9144000" cy="995548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4783"/>
            <a:ext cx="9144000" cy="995548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471" y="3905250"/>
            <a:ext cx="2101988" cy="3010804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590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  <p:bldP spid="15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276849" y="6184269"/>
            <a:ext cx="3867151" cy="673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9" y="1690689"/>
            <a:ext cx="8722991" cy="2982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86100" y="4357734"/>
            <a:ext cx="4076700" cy="747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Pollen-vegetation </a:t>
            </a:r>
            <a:r>
              <a:rPr lang="en-US" dirty="0"/>
              <a:t>relationships have </a:t>
            </a:r>
            <a:r>
              <a:rPr lang="en-US" dirty="0" smtClean="0"/>
              <a:t>also changed </a:t>
            </a:r>
            <a:r>
              <a:rPr lang="en-US" dirty="0"/>
              <a:t>over </a:t>
            </a:r>
            <a:r>
              <a:rPr lang="en-US" dirty="0" smtClean="0"/>
              <a:t>same time period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33386" y="6499598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Goring &amp; Williams 2016, Ecology Letters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523164" y="5105400"/>
            <a:ext cx="85186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GLM models (R: </a:t>
            </a:r>
            <a:r>
              <a:rPr lang="en-US" i="1" dirty="0" err="1" smtClean="0"/>
              <a:t>gamlss</a:t>
            </a:r>
            <a:r>
              <a:rPr lang="en-US" dirty="0" smtClean="0"/>
              <a:t>), zero-inflated beta </a:t>
            </a:r>
            <a:r>
              <a:rPr lang="en-US" dirty="0" err="1" smtClean="0"/>
              <a:t>distrib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:  settlement-era pollen-vegetation models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Purple</a:t>
            </a:r>
            <a:r>
              <a:rPr lang="en-US" dirty="0" smtClean="0"/>
              <a:t>:  early 21</a:t>
            </a:r>
            <a:r>
              <a:rPr lang="en-US" baseline="30000" dirty="0" smtClean="0"/>
              <a:t>st</a:t>
            </a:r>
            <a:r>
              <a:rPr lang="en-US" dirty="0" smtClean="0"/>
              <a:t>-century pollen-vegetation models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190971" y="2650504"/>
            <a:ext cx="2762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Pollen Proportion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59191" y="4233271"/>
            <a:ext cx="3396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Vegetation Proportion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40" y="6184269"/>
            <a:ext cx="1483360" cy="6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0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76849" y="6184269"/>
            <a:ext cx="3867151" cy="673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" y="1508551"/>
            <a:ext cx="9144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Networks essential in global-change ecology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Paleodata well suited for networks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Community-curated </a:t>
            </a:r>
            <a:r>
              <a:rPr lang="en-US" dirty="0"/>
              <a:t>data resources </a:t>
            </a:r>
            <a:r>
              <a:rPr lang="en-US" dirty="0" smtClean="0"/>
              <a:t>(CCDRs) enable gathering of site-level data into high-quality, value added data resources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CCDRs increasingly are </a:t>
            </a:r>
            <a:r>
              <a:rPr lang="en-US" dirty="0"/>
              <a:t>foundational infrastructure for big data science</a:t>
            </a:r>
            <a:r>
              <a:rPr lang="en-US" dirty="0" smtClean="0"/>
              <a:t>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PalEON offers one example of how CCDRs can be leveraged into studying large-scale ecological processes, improving ecological forecast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2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Paleoecological Data Networks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162050"/>
            <a:ext cx="8839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Collected by many workers, using many methods.  Need to be gathered together into networks</a:t>
            </a:r>
          </a:p>
          <a:p>
            <a:r>
              <a:rPr lang="en-US" dirty="0"/>
              <a:t>	</a:t>
            </a:r>
            <a:r>
              <a:rPr lang="en-US" b="1" i="1" dirty="0" smtClean="0"/>
              <a:t>A challenge of informatics</a:t>
            </a:r>
          </a:p>
          <a:p>
            <a:endParaRPr lang="en-US" dirty="0"/>
          </a:p>
          <a:p>
            <a:r>
              <a:rPr lang="en-US" dirty="0" smtClean="0"/>
              <a:t>Paleoecological data produced by multiple environmental and ecological signals.  Ecological forecasting models require tight-data model loops and well-characterized data, uncertainty.</a:t>
            </a:r>
          </a:p>
          <a:p>
            <a:r>
              <a:rPr lang="en-US" dirty="0"/>
              <a:t>	</a:t>
            </a:r>
            <a:r>
              <a:rPr lang="en-US" b="1" i="1" dirty="0" smtClean="0"/>
              <a:t>A challenge of statistics and process-based modeling</a:t>
            </a:r>
          </a:p>
          <a:p>
            <a:endParaRPr lang="en-US" b="1" i="1" dirty="0" smtClean="0"/>
          </a:p>
          <a:p>
            <a:endParaRPr lang="en-US" b="1" i="1" dirty="0"/>
          </a:p>
          <a:p>
            <a:endParaRPr lang="en-US" b="1" i="1" dirty="0"/>
          </a:p>
        </p:txBody>
      </p:sp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846" y="1162050"/>
            <a:ext cx="1040524" cy="73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32602" y="1843997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Forte" pitchFamily="66" charset="0"/>
              </a:rPr>
              <a:t>Neotoma DB</a:t>
            </a:r>
            <a:endParaRPr lang="en-US" sz="2000" dirty="0">
              <a:latin typeface="Forte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76849" y="6184269"/>
            <a:ext cx="3867151" cy="673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1" y="4186732"/>
            <a:ext cx="1483360" cy="6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5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lIns="64291" tIns="32146" rIns="64291" bIns="32146">
            <a:normAutofit/>
          </a:bodyPr>
          <a:lstStyle/>
          <a:p>
            <a:r>
              <a:rPr lang="en-US" sz="3500" dirty="0" smtClean="0"/>
              <a:t>Paleoecological Data Networks</a:t>
            </a:r>
            <a:endParaRPr lang="en-US" sz="3500" dirty="0"/>
          </a:p>
        </p:txBody>
      </p:sp>
      <p:sp>
        <p:nvSpPr>
          <p:cNvPr id="8" name="AutoShape 4" descr="data:image/jpeg;base64,/9j/4AAQSkZJRgABAQAAAQABAAD/2wCEAAkGBxQTEhUUExMWFhUXGB4YGBcYFx4aHhoaGB8ZGxcgHRgaHCggHh0lHR8YITEhJSosLi4uGh8zODMsNygtLisBCgoKBQUFDgUFDisZExkrKysrKysrKysrKysrKysrKysrKysrKysrKysrKysrKysrKysrKysrKysrKysrKysrK//AABEIAMQBAQMBIgACEQEDEQH/xAAcAAADAAMBAQEAAAAAAAAAAAAEBQYAAwcCAQj/xABBEAABAgQFAgQDBgQFAwQDAAABAhEAAyExBAUSQVEiYQZxgZETMqFCscHR4fAHFBVSI2JykvEWgpNTssLSF0NU/8QAFAEBAAAAAAAAAAAAAAAAAAAAAP/EABQRAQAAAAAAAAAAAAAAAAAAAAD/2gAMAwEAAhEDEQA/AOf5RgZZl65gCnozggCr1CuNjWB85y6WylJDKoTdrWALNHmQqZIQUzJJRUl2NSRudXBFqUgPHZi/SkO9OGPbaAVgMQeC8NcHnDMClJdRJJLMOH/GDMv8H4iYx0Mh6l7iny7l7bRRH+GSqdTlVAAk0uq/lRzATifErpUyQlvlDu5NA9uzwFmGdKmgAgMmx33P3kwzz3wPPww1LSWJZLVf1H2u3YwhOFLs1bNAE5TiKkOxd43ZvjH0pJch/QHaNEzJpgTqIBAuxBaNErBlRYU78QB3hycAtRPb29YsZWKmOPgzJSBu6WWTUVUxo9GEQC8MqUdQILdvwhpgc2Bo7Hg2ejNRrj6wHQ8I61ap05RKrqlgAOQj/wDYWNtIDFjpIZ42YvAkoBkz0pLJCVTUulzqAAUJmzkNXlt4jpGMRuLhulQG+qgZ7j8oJneIUIGohIUpioAk6m3A2U9XgBfFmHmJRLM2bKWvUpjLBA0kBrgP+oia/l1kOASOQI9ZlmXxVOzJFAOB3O57w2lYlISC4ZvpAIcPM0KfbejxT4HFpUliQ7A6QSx/da1uYm8SgqUooQopehYt6R4kYhcs/aSHrSu258oC0QRUaWWpYAJLBIszebe0MsMoVCCoJKk3Y1TcvsK084i8PnyhVQBLEEsSeB9Pu7xtmZ+6dLEgiztpuKEbs0A88T5wCAGBpYOGJDoUmuwKhaEuSzuLg1/P98Qpm4hSrkn8N6cVjS1XgKjOs3BMouCoBQURsCzfnGsZuhKT1BRIYAF6nngQsyzJps8slKqh3Z729DWtoqct/hzNWUgqQBqf5iCpCgAgsxYhTuLs+7QEnIxhRZiOD+kbUom4gvRhQbAeW8XM3+FU77BCyAXSlwXSzg6wG1ByDu4pE+rK52F0pmgIU5oSxvW/FoBHicEuWdK+HDFwQdwY0KTDvOsSFBCQQSlySLdTUB9D7x9yjCoKQpSQokn5qgN2tATcxEfZOKUizUtS0Ps+wiE6VJAS7gpFqNUDaFOBkBcwA2v+2gN6M+UBubs482rvXT9YK/qsxYTWrdWwOzNuG++DU5cg0IA86d3FGZx5wnUr4C1IIdqAvVtnpeA1ZhKUJgF3A0+VvpBIykFBOo6gH2b2aPQw65pCypKSG0i/vG1eP+G6VIOoUI29+IBV/Kdx7n8oyPX82uPsBdZpmgmJUlTkVHUADsQ5HS9duIVeGMolTHVMAIDs7M4ZgUqqWd2ZrQhxOcA/Kmr1e37tFdlWMT8NKQEJ3diwe7Fq+0BSysTLYJCQUgXHSxfZPH6Vh3hMSJgStBJKakMQAS6a87xGSMzYgFavhlQJAb1IFnZ2hnLLj4ksqCVEpSSznSxsCzih4gLES1YjSmYBpALhKlJdRtba945H4rywYbEszJHTcEO3YB719e0XeFzBQ1OpmKSdAZR5oLg9omf4hYoEoTKH+HoAUQKBTqOk8Gx7wCcYgIlkkiopUF3doR4SeEqOqxF+OI1EQXgMEFgqUSA7AD84Dxjp6NJDgk8QuwqUuQaPYmG2IyXqGg9Jq52a7wPjMoKE6gdQ3oxD23tAC4qWlCWBGo8HaANMMsBgNaqjpH4ci8OpuUSigsGPPlartzy7QEtJklaglIcmLHJvDaUsV3u59NTB2o94B8LpRL+IpQdYOkdqA/f+EOzmDkuTWjdXUwUFAj5R81CO3EAyTlsu5c+oZLXB0mimYh+Y1z8DLIrpYizvepskhmqK7wv/AKnvX5SCCenvUM5JDv6QDmOfaBu9wAqhe7NZI2gEWPwqUTFpTUBRA8oGKBHlWIKiSS5NSe5j4VwH1UHZJlxnTANClJO9QP8AcIWLVFZ4UkICNRFTcmnenS8BaZNh5cpKUhKklN1dh/mag7EcxQYXFOKpSQ/UQWDfZIYl6tttElKxBIFlElglRJU+zJFntveDpWJGqqNJDsmqikgsEF2oTwIC1wuYECo0lXSotWrAKdLNRo25pgZeJlaQkIWiWoS1FIdJrXUo6QDWhqXe0SmCxYBospoOlXTV9j2Pe0PMBjrayxH2dRKSaiqB1aXbnmA47n2W/AmGW5LXOnTW9KlxasJhjlSwQGI4MX/8T0AzwxUkq+ypO5AKiVAmm4FacRD4zBoGkiY5BDuGHeAoMmQwC1p1LO9NwWAJNga24eCcxylKh8SWgJmhhpepKnooANwzt+ELMPMG2h0MUkpcJsS6u/Nbd4d4KeAAUmUEl2PxCh1HpUNSlVJAdjakBNrzhCRRwXPT37gilHDwgxU8zFk7qP6CHnivCBKwtNQrpJZnUHD05b6d4Y+E/D4UNc1GpJbpKWII82LVHm0AJk2UYicOlBoL7Agsx4etYfL8Az5pdSkDoDFybXLszOaVisw81KQAG6bkpIDH/TT1hphsYkgfaAILJFGBcEENQcdoDm3/AONsTwr/AMZjI7F/Oft4yA/LywxilynFlSAgqSSAVHa9hx6DmA8pwyTqUoAl2APvvTiNq0KBdFA+osPM3bdvrAPRjH1FSQ5A0hPSA16XNIKknQrXLX8qksoU6jUMDwxHpE/JzgFgtPUekN2pbZ7QSc1lMCCQ9A433c8QFXhp6kKYqHTqD6dTmpFth+kJMwzgrnFQdKh0kEGrfKbm4rCbM/EBJSmUQUgFOkPUhgkn6fWPGUZUpZKlKLnYEitGBJHEAy8Uy0dCgAFKB1NYszFhY1L+UKcFjtHSX0u9NuacRUy1B9MqSJh1NqJCUAjbUQ6iKghIPcAwZiclkTUNplomVZaGANQPlBqPr5WIRxzcFdiEM1q+bfhHzHZklSNKXLsCWYMC+8eJ2FAJBDEUPpAq5YEB7yzGBJUlVAbFt2N6wbiMzRXqFGNAC4V3FL8DeE8yXGmTglTFhCA6jb9TsID1IzEoWo3Cjt949IKmZsGoTtSv3R4xfh6dLPUkAGynp5ecaMNlx+KlCg72Y8ebP5UgNsudMmlk0dy59P08oMyvw1NmK/xUrSHA73rf29RFdkOSSnABIWKmrlKUgFKgmxOzs43DB4qsCFKHw1S6Dq1FTFSBU6kpurQKeUBzeV4HnhS0qQoKSTpAKXKRSo2LkexhXNyGclSk6S6QCfUA0/e0dpwiwslJC0KSEhClpCzpJqalgBSvAvG6ZlqZsrQtSUoSPhuHPU19YBbpI5D+UB+fJksxUeHp50BwUjtuLXb9ubtBXi3IJcgAJUKOAdJdfBctcObccxO5ZiBLXb17fvaAsEzHdwQpiAB1EnhTkN0vUcWg2ROI+VUv5CWOg9KiKEtWYH8wOGhQmaFJICqOCGtwSXqf1glCwVVASkuekaWcMlia6bPveAeYfEGju2npOkDVUtqc8E1HAGzw9y3E7BiUhgSA7OSxaxpQvErhSdIDqLHTejXQ3FdUF5jmwlS1FwpRSFAU2vsS4d7bDgwE7/EHNdU46FEoBcdeqoDKCgzhQLvVoI8JYHCrAOKlfFKqsVqSANm0EV84kcRifiTSoi9WLGvsIMw+bTJdglXDvT2MBY5r4ckS8QoIxCkSgykN/iKDiqWJSGalS/YtVZMSJaihRlmp+ESCARYukVDNvR4V4fxE3VORqrVTH0sRHheZpmKBQNKRYM5IckgknvbiA2Z3NEwAEpNj06gHo5IZwSXAYWijwC0ploHSBpDhiX8jvuA4tEXm+IGmrEbADSPJvevnDvJsdqlodxpDAPZ7Vu2/pAU0rHDdRCQ5CdOtqMHcb0D7Xg7C4/5f8RIIdiC1tVFdyLekTKcSakrU4SwZzswDvQNq9oMlzlEjq6iQkI0MW0sg6QNNQWG7ufMKD+oJ/YjIntauR7R9gIPDYjQpy5SaEORch/pG/EZokhkglR96u/raBVRqw6gJiXFH7fjAbpWVTFVDP51gSZKUKF6bccxaYGaHuG8xvQOKCgeoepAhR4kKfinTxUcGAX5JgtZKizWqbd/3wYqsnnhR1IDpFEm2si/YCjCtSITYDDFeG0pIS5ZR7PWrXh1hpQACQCUpDAFk0KWLE0JtervAN04gkEMsOCop1EKoWo3TprvuHj7jc2EtBWSog2SX6nABD8gi5reFeIzFEpL6mIAAuFvuNQvEzi8wVNUVE+Qe3694DdNnkuTclz5mGOR5WiYNc09LsAD9aOW9DCFa4ZZTmoCNBLM9HUHHpS5FKkwDfOchkiWpctwU1IJAbZiSzMxLXrCDJsT8Nau4vw1b8Q0zDO9KCAtRoQEkstLvUHzc+sTCMSxe7hj6wDrNM1KhpBo4o7h/LnaGPh3EAh9CyAW+ajiqmejNT1iSmYgUABuO31H3xVZPiiUArqCbA0NC9fIX8oCpwpUsJm4cGX1KOtwFPs5UaA82g2cJ4no0TSSFBqOFFXzl7NeJlckTEJMkTCkUUbdRFA/DQwXmeKlLloRMKSgJSyQEubKDge5gKZGOmfGCCgFHWFfD6VK0guVA7bsaQfl6ka1fBIWAxKAdKAr5RqB+Zyew3eJ7C+ItE4pVJAQv/DKwSVJej7P6iGEopTMWqXMSqYkoQCkHTUsNTM7lqEbwGzxDgkz5QJw7JYgOoLZSHNil7Ow8+8cWzaUAtWnn1HskD2DR26ZmClBKlSJLlBNNSdL3N3ck0IpHJfFmKQucrT9lSkkEWYs2q6t4BNhcyUg1cigvxv8AvaGkrxKB1M6rfgGpZton5sMMkwKTMGvhwO5tAUkjNpinCJRt0qJA5a9r25MT2b42epWmaFJN2JelWY8Xt+EdIw6pRlgIVpcdVA4ICm0lSmS5JuCPK8EYvJ8POToWNel2IfUPnBL0pqSQL2HMByDDKOrzENZCCdo3+Ick/lprA6kfMhbXD78Ht5cw3yvLypqerQA2Fyr4iSkiig3lwYlMVhFyVqQp0qSWP74N463gsvSnesZm2Q4fFABZMuYAwmBjThQ3HsYDji3NyT5mCstxplKdy3AMVuP/AIc4xLmWhM9PMpYJb/QohT9gDEnPwSkkhSSCCxBDEHgg2MBU4PMErZT1ayu3a1oZyB5uSG3+jXjnyUqSXFDBEvMZqbKPn9KQHQNJ5T7CMjnn87N/vV7mMgGWAy4zeonSjdTe7bU5MUeEyXDIbXLBLmq1XZnLEsQxJLNbygCVOSKBKQw5IDUoxftXtaGOFxAB2rU2BUaB+6ifK+7wDhOUYZYKVI0OCApCgk9iGURQ1FN2aI3NcmmInTJYCphTXUkEuDUH2ixkZkGYMw7uH/0gtWh1H6bKJec/EmqWCSHDHsKV82gJjB4kyiQQSnjg70MFzc5oyU+4Zva8O8RhZWJnKU+kBgWpqUL0N6NUR4zDwpollaF6muCGPt6G7fmE1h1GZNHxCVXNYtcDiZa5ZlzQCliHI+U7EcERErlEEEFiLGPczGzCGJDG7BiYDXOWIp/D0hMlOphrUHUe1yLWAZ2NXPESKfnQOVD7xFVJnU3O9HNRUF6cbC72gG+Zy0T5RCw9HSti4JYgvoG9w7fhAzpbEg7UiuEw1NX50kVU5JCnKgexoCIlszmD45exIJ+jwAa5ZACtJ0vdqfc0Psoxql0YhNq3UG7D9IGxePJDPS3ZoWYXHqSsMpkh6djtAVa0gIAQrUXdTXADgD3g5eaz5Jl6D8IoQG0pAr3pe9bwlw+KSAovUgVaz7t7Qww86YQsrOoltJUqxrVjyPSAcpzhCJslS5IUWBmHUXUpT1A2uKdu8MMNJMuaVoUHCAoNXUkkF1DctXmEeEx6lrUZiUjpISQ3SQKmlSGc+cbMACkpWhTqUSkKBZgOE3NIB/Lx0z4YJ0qLlf2tyQEkg05btWOZ55i0zV6kgVd+nSf+6rEjkQ9znPSEpllSz0k6gqqXNK3dxUvakSU+cVF1Ek8mAGmQZgswCGJ1OA1N+PwjTIkFZawFzHrE5eUjU7j7uICowObg2U4/1bU+YMaM97PDVOeKCalbOWOsAhyCHOzV5Ec3MqPctJepNjeAps5zNeKnJTKMxemgIcmp6jT7I5iiTPVKAQVEFnVp6iHtV+GLA7xMYVCkpQxKQUghIpd6qa6m5tBksmAohjO/raPKMQSbwlGIIjfhJ/UHgK3AY0oNCSeXjZ/EPL5c/BDErZOJRYtWZLBSlWo8pKkkE1uPJFLxxeka/FvjBEzCpwyUhSwepY2S4Vp7nUAezd4CBmIjSqXG1c2N6cDMK9GhQUz1BoGJemzAwAOiMgz+TX/b90fYC1T4ISoApn9e2vSUklmqGbeuzUEJ5koyi0w6SLgkc1aldmO4ijwmdBVUyRKGkOgLNC39yyKO32noBCjx5JCzLnaanoVdzuglyf8AMHc0AgE+KxZmApSS32jWr3AclgYSqls7EjyMGJnaRTeNDFRYAk8CAdZFjCJYSnXR6ay3t5aqd4dYrNQmSoXBDMC+5I+YDZm1Avp2iMXgZ8t1fCmACpOkkBuWt6wxyLLytlzQpbMUoO4Ysa3ZhejfQNGGwk2a5ly1KAuQKD1tB58K4hneWOxWQXpT5b1FIo5M+4+GToYKCQFAh2br/tNaC8Fpxt9KlFOohbr0nYdJNtqC9RAQmP8ADGJl9bIXpP2FE/KQ9CBu0FS1FQHcU3bux3d94rZ+ajSCtSa261GodIADjgGr1iLzDEplz1pA6CQewdnDfu8AUVNtxdN/Orlt3iazGY8w+0H4nMktQgnt+g/bQuwUgzFsyiCakAm/3QHyTKmLs5FA4Ds9POD5eQLZzT9/Q9jFnlOWS5aRRL6nUp2ILccfnDMYUUv/AKmcF96QHOEYNcs80P0Yh/aN0vHEkaxQnS55a/P7EXk3K0qegJ9jV4AzHw2NNBUJJAqT+/0gJwZukhIKWGpqtQCNK8+UdKgAGUXTdx/qaAJ+CKCxDRqlyhqAO8B6OIJABsKCMMVOTSUqBSsOlqg/Ru8KcPhCmYBMQQGJAUGdm94ADBz9BLvpPEGYrHpUjSkHuTSgrQRUYQpX0qYpNGb9t6RJ4uUErUkbKI9i0AKY3ZbI+JNSnu/5fWPWGkGYrSPUnYekMsJhhIUoqUFBQ0gim4cFxQl4B0uSk0G379o8qkgCA/jMotyYEzDNdAKUl1f+39e0B6x2PTKo2pfGw8z+EJcRmcxV1Edk0H0gdRePJEBsOKWQxWojuox4Cj3jyYMyyQVKB0v1AfMUkHlKgGfzeAb5Fkhml0rLMQsKQbcUsfKrgEO9OlZVlEmTRSllQSAFrTWhqQKHTt3hRl3QkaSulaGhe79LVPrSDE44JoFG9lJ1Ibcs1fLeAttcv+1PsYyJD+o/50/7F/nGQElIn1sK3FQ4oSKeQq949+JcSDh0hwXmAghIGyybXqTakI5ONAAJmyy1yCRzagI2rAOZZl8QgA0H1JubCA2YLDCaousJSLm9+BFZkuBwyAxClPclSg5qB8oFNuzjziCwuMKF36TQt98PpOLNwp+4JP8AzvAdBw0iXqQuVNASalKnA7kEpNPmoTubvCTxaiXLndCgULQFMQAAr5VVfzt/daEsrMCnqUphQuWAcD9AHqQ8Ic3zkzZurRqQkAJBc0G9XvUwFErGhRvYgpIcF7GooTGpeLO2mm5SO+wH9weEKM5TwR6D93jxNzomwL1Dk8wDzE40SwVKZxQGh9iDYHbgwrM4F1K3q/6wnnYhSy6i8eQks7FvpAGYLDIUVKVYGg84cZJLlGadN2Lo2PB8onyiYhyxAfQX5uxF4YZDjCF6VL0g0Zq+/GzQF3LWm6kuAWKkWS+wFifXmCsJPBKQmYpKtVNR0oS9jqJYPVx2HMIJc4JFS7VCRUOC3UxGzwbh8TQoVMoDqSlIcFSmCurZgL2pAPsPOoKB6gKG5FtVacP2EFyV6bApepYajUXS52J3+sIsHMcEAdezHZq0vv8AfBuIxXw5ZIIFGlkq06TWjnZ/21g59nkppqmSQ5cOXdzcdjG/A5TKXRYU/IU30tC7FsVFhpD2BdvIwRKzJaRYON/0gPcmWqXOUgzCdDgVuxv7Q1x80fBUTRQYp/1PT6PAuX5bLWxmklSqllEM9RUbwJneD+EsJCypLOly5ANK96fdAEZctcyzID/MTy9Q9Cx2guV4WSqq8SEuNXyO9tXUVCrmgYwuyyeBLYaXBq/UbitaCG8pfRUVUQAzBlM5BHqPaAIy/IcNLLlc6YCOuydPFACWJ4MMMWjDplqCZaANyXWxTYKUsk3bt7QonY0l1WVVN2KgQ3NSN/8AmAMzzDoUxSrWzh/si9BuD+cAlxjgkOoHcagRWtNNGgZOHLOAW5anvGEEswuWHnw8VmCC9Xww/wAjpSwZQIcBjyxHpAT+Dy3WHKgl7O5f22gbF4YoUUlvSx8osRkk7Q2gjpcdJqHGmjbJu1oQZzglk6wno1GWl7kpPHq3oYBRIk6lM7C5PYXh/kiEJX0uN6m5Hfb0hHNlqlTCFCooYMyrEjWCHUQaB1U5IApAWyVpUwCu6iVsPRRLnYU9I+nGAAEK06jRA1O4cghSnJ3N+eIAM5wlIU7k3oAWJqfIR7RPYFSUoCSNLKUFK4KkpcMe7QDX/qjE/wD9U7/eYyJ/43aMgIzRHto6LkvglPwz8cy+n7QUKhVfmD1CWI4PYxR4bwTh1SpSBq+bUlRIKfhirqYfMxtTaA4opMfEkixI8i0dI8S/w+MpCFypiVoKNeqodLgaiGYXiHm4RoAGU61AKUSOCT9L1iry+SkUa1Deh2DaaE1atxEyqU1RDGTm5ADor7bv53A3gPfiDBoTM6GDhyxG/Zga3eFCpcOMLIXiVFSjpFhc+3Iva3EfMxygILianS9+Bs+7vSkB8yTIVTjVJ0kG1COCAfm2pu/aOhZZ4Uw6QHHxAvqXLX0gsLpTsRwe8J8oGiWDpcqZWpKQkF3epfudoeYfFlKUq+GgBiEnU5DUdr+hgG6PD+GWEj4ASXdSyEqKTsSH+YiytmiZ8TeDwEfGw4YOdTh1M5ehrVn2uYpJOJcsUyVumpBZ2qCDv39YaSMUJhsnWRRKiHQDRRBY6tqdoDkWEx6UjrJS9AohncMekD6wyw81IPSpIHyE2JCiXLG9PwgTxzlgRNKkg6SxFGDcsAGc8xLLWqlTS3qG+6Auk4+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/uDTw94cEwGgUhgVoUrS5D6FBi6Sz1Dg2jo2W4GSJbS0lKiErSCwWkJI3VVnDnzpeE0oAHShWl0htLuNL1CGApzxSGUjFO6whYIGkr0g3FDyAd9vugLPBTAZwmrSGA0yyDQlbmZTnpFexjTmOSyp8kmaiUuaZrhVDoJVpAQQ2otRqAl3hJgsYgqlOSpabLFvlbqZq7epiiwU46QtctM1YXql6SwS/SGOwAve5ptAch8deCk4Za3WCkF9VCou5A0gvqPJYMAwrHOijQrcch2v3aP1TmGTmdJXLZIUtWtRCOlLEGhChUhq139Pz94vyxaC5CRUuEpAAa5Ju5PPvAacrxoIKQXYF3tXgvVhBSmA6gkAJo5AYu4dt+PSJQTlJ0h6Av8Av8oc4TM0k6WeoZjy7P3gDWPf6xkff64OZcZAXcnFlNkSmV/aouAzVbccQ2wWZKCQRMSpOkig6geWZnHER+DxDdOhH+Lp0qKm01IdrV7wwkZgToTqQkhkhQAAPdRsXo5tAWqMYoygkzCZakpSwQCa0U77EU7Ry/x1l0tE5Spc0LSvqSaWOzJSxYuHfb2rsHjEhb60pLgqDAancC4YVa0IfHMxOltISz0BAq9CXvT7IrAc+mojQoQzwOGE1bE9IZ2Zy+weKXCZbIoBKSdi4BJu97HZvSAkctxoCSml3atXpV6fvyj5icyUCCC5Nnc19/IxaTMhwy7ykg2okA3v0WZwCdu5ifzbwgkDVLURwlRcFrsosWar2gCsBihpAIBUAzuW1EVYbwyw+JCZmnQkONJMxVEk/acMzd4kMuxJlq+GpJpdyA2z2pUiHmFmi6WqlnUQbh3HdrQFLgccoqSNEtWhKrONQDnUS7lQ+4CGMnHAgHsNRS6VJL9jZgTEpJn0S4olJAZhdyCfePWLzZMksFgK6nazAUBIdz2gNPjKcudNqoaexNSBfSXam7uX2hLiMmZBWlRLVIPHL25gfCY34inLu7sVE0dyxuz96PDGfjwmWf7mod3I3D1cvWARy5JUWF4ZKyNTUUCeN93pfineAcvnh1B7htm7X38oZLx7D7qOKi1a7CAAy/FfDUoKoqntxDFeKXiUiUhj1/MaBNDvyQ9N6Qpw2DOImKV9gFyQkhzdiwJc7lqReZblqUS+kJJNAkEJoQSHCwxmA9QdnBBgEuI8GKEvWFr+IOoJYVZqsKgPzyIY5eoKAIWVDpDgMoWN90lyW8qRTTFJYpUVF2SaJmaTMFyFsUhfylILA2IiDxOM/l56pahoQolQcB0uOl7sRSu1eYB0AkTBLKulafiAEKZk6tQDkOyqsWv2gLP5YWhOvZVSpQ1F3FgeCD6AQYjFIXpKixSXBYFwpOkgkff2EIs9x6QkAEByGoHYbuALUgB8RgpBH9p5FfoT/wAQ98M/DSgkAAME6gkupv8AupW4+kSqsXUb1s59metS8PMkxZKFJmMlyWCBt2rtvWAopeKQA4+IlQoFDfvq1PaCZWLQFjTMmqSQAoBISfJtTHar1hOnFEAq1lLDShNXIVRXYBnc94J/mZaSlAXN+GdBndIfU3VpD2ALByHgH+FxikJlqC0rSSTpJDsCxCtNQ7OBDjKcelKk6JhQVKPSQ6SWO/BofMRGompShQPxErcbADRQ131O3pDpWIV8QmaC7BRUkJcFQCgQAGIIaneAucNjUsn488lkqLAES6FgVfDYMP8AMdzHL/4mSZWtS0hBSW0lDtq0tRm48rXixy3EKGpI0FJ2YpIcEqLBVNi23MQHj7GGZNWtMxaUqAcFCtKi3UAqpB7KaxgICcmB7FxQwVMEDzIDRpj7GRkB0CWQHLA9LEq2JI+Xk/mYLkTClKhSpDhnIZiC+3EROEztSR1gKIsCKNsKfS8M05+NIcUVyaqYs54apgLZGKZyoJcsobCrOPS/vEf4izMTFAJ0lKaJLMoDgjb/AI7wDjvEKpgIqmuxan47wBKKpimFSakn6kwB2W4pKSQSxJHkf1h1JxTgChHkaVDW8hWJrH5atFSxHIj5hscU0UHHO8BZS8dwBufW9xYEuD+UFy8U9A1Sw00cWSG1XZ7A/cYk5eYI/wDU93+6PM7MZAOpgtXl+JgCPGWCacACkqqCQbsaV9/uhGjEzEOLFtPDMzNB6MQJp1kh99gmAsymJKyUmlK+QAMB6mZqs0JenNQeX/CB5uIUr5i9X9TDTA4BFHDk82q7NHzM8rEs6kl0m16UFz3gExTBacumkPpJ87x8ksFpezxRontuO2zu7E7DiAkVAg8GPqFqWoJe5/ZhhmiQqaybn74EXJVLUFOCx2gLbK5CUpZOlgCk6T1bMQX6VM5PkYaSJ5oVCWAsaSmYkKdSQ0s6mClefD7RH4XMEkA6iC/zbg2PY0+/vB0rMg5U6VEkKZyTR3Z93fb8ICnTjykBlKTRPTK6UggFXSomqFWawLtHNs7xQmTVEBhYVJt3MFZxnBrKQCkMxcMWvvXv60hPKkqVYQG3DzplkqIEfMTJX8yi8e5LoLKo8FfzaaJFa/8AEAtVJUKlJHmIdZTiiHPzdNeB/bQccDmNSlOC9mrCsHl23aAtkHpDkgUsfsmpqaQZLmKV8VMtOlKqkOaJQ5ZyH3eJTB4/5jUJSlnJchth9BDuVmKVHUHY3el3AAHNoBxg9JCAQpD6ta6kKSGI6eAWB9IPwUwuCHohuQqtaeTf7YSpmghioXASCRY3YWfaNi84l1IClEBBKQTSwe3qYCgm4tMqW6lJJQpku9LanItWr7Rz/wAQYwTF6vi6n/fl6ffc7M9zVRT1J1JWAa0KSAwYjf0q3eBcBP0szM/EAsUqNaoOzRKfiK0ClCQBZ7/WDcu8NzJwcUBsr7O/rxXz4gEWmMi2/wCilf2o/wDIr8oyAhtEYlNaVPasNsPlxXNUkpLA2BJJ8qA23hxh1FBCfgzRwdBYs44ZubQEz/LrFShQHJSR9WgjLsQEEvu1fKOj/wBPUnoJZRTXVLJSoEdLrDuQq9BAWKyqRiHLBJYdaDaj1RQJFqqrAS2OxySgpBclrV3eFahDibkSkTvhLYb6qsRR2IBqHhr/ANKy1J6ZnXs7EE8OPMfpARplx4KYPxOGKCUmhBYwwyTCJIKiAXLBwG4uSGv+3gEYltcN6Rik7xeKwiJiSkp2cHSaXI+y9q3sDWI+bLYkd/3QwDHDYhBGpxye1n/GNGaYxJQEpIO/5V9h6QCjD6iyQ5Owj1i8vWgOpBSOTANkYCTpZQBLVLV93hRPmLllSNQIBob0uPoYY4XB4gosi1NSmLbPT8oU4hCwo6h1PXzgNsnDTH1sDvU1Y8CBcTMB3aGMzHAhwQORxCoaVzGJ0gm7PAestxK0KZIChcpNqX8qRX5ZmYDKOGoUu6Rq4appYg+h4jXlGUy3QZqer5UqQaHzTv3blossqlykTPhJBmBiRpTRK6AkAgAMnVQvtAc7zjLZ8+Z8YyikzCdQCSUo00S5FgU6TfmMl4Qy5hQAWSQCSOz1+u+xjreFkyviCWiYFOdTKTpAOn7Mxhegtt2jZj8olzBMC5adRYJJW+oVDhYABL7HisBxjMikoTSu1/2+zQqUmLXxD4TmpK5ilEgkkEpIASL6jyLMHtCcYaWEsUuWu9YBAtZNyY8wX/KlSylIc1aHWE8KLUOqlPLfb0gJmCJeMUN6O7WinPhHg+1W9oAxvheYgOBSAUjGqZP+VRUPW8b8GtSnU9TQsWegb7hSBVyCIyRMUguICkRKCpSkmzPb2I37+sTiJqk0B8oMRjVTOgMkbt2j3/KJ1JYqftX6MfugGmRZcAyyDquCHet3GpqH/iLHBTGvpY0Vpanm52484Q4NLMEpdRppYu/YJA9oa4WczEapaSNJLagSL2HLeTwDXR2lf7B/9o+wH/Myv7B7n8oyAgJGNT8ZfClUqfK7A2tFHJxpYvZi6kk0O3SAXIpfYmIFaYKkY+Yi4JFbuL997QHS8JmiqgddCkpUUBykAaS6dRC2BfbTBsjEpMvRJCEDUHJTqSv5rrLqYFgDWoFI5yjPgfmfkdmGxFY2T8/Sa0JIZTuaAigs3L8wFV4hmzEoSop6kqpoJU4UTq0seXJDbDiPGWpnL0qCS1OTpTS7Xeo5p5QP4cmCbWaRpCgepIIcH+5KqU9al4tpGYBJ6VpZJdIZw92VSjbenAgOf57kOIK5kxSG60p0lwolVN7DuTaEGFxKpZKT8pNSOBdmu8d7w2LTXUU/DUOpRW40rqo1DOKAP+kIPHPhRExCpslKlMAwCgo6buEkBg5rc0ftAc2GdJAOkdRtSgf1dhQe8KFzHcwXisIUEpUGIuIEmCAb5DiUpQpVHcuaUYbagfpDTFY8LlrSqoa48hZSrd3pxEbKxKpZLWNCI9zMZNWKAtQEgE7EAP3G3aAZozYEAkh9wT+UK8VitaieYz+nTHqA+nXfY/jf2jUcKtgdJY2pd3qORQ1gNEyHOR4UVK1oKRUDUHCti5SW/SFkjCKWWAPelvPiKHKcEhILkB6Gh7GgqSPaAfysaiWUrlJUVFlAEAgAXuORwKw5nZpNRMQZSEoU4o5OoqBVpCS9GdxCUYyVp+IlLqSelPUGD3NOYZZdmmImomukKUgBXxACSkEtcee8A/xuYrSUpMkO6dR1KOl7lEtVBTjzhviUrmdSZpUg1ZU1gDdJYF0kFqRLZFm08zGmzeghQ1ra5cDr2e/beDJSUyFicrSpNU6UqBah1Ko7c1gC/EeCGJlErWVpUGCjTSRUjsdx3EcizXBmWtKEkEmj6wSe5AFI7JPMsBa5U8KCgCyCztVWoAMmj+0cyznLh/MqURqGp9QVvQ/Lcd+8AZ4eytKEBUwI1kVLFXaw/SKSUkC+kKuC1ezUItzCnDTa6UknZtQSK0YEjneDZU4lgSeqy1TAAwooAqHIIBfa0A4w8sE0q1SwSaHmjhoKkYFCgBpJBGyumoLknzMKJWKepUSsAaVEvQAuCSxe1hzDjDTXLgsCwYMpOx57t2gIbx14a+CvUkEhQJpUAUor+0gfePWMl4cFYBs8dj8aJQvCA6WY/Io6C5ck66uafKfPaOQTkwDJcrpdvlr5NCmdi0qIZLPzp/8AkG9TaPc7ErUGUskcfu/rAM0QFbhJyFpTUNuUsVPZvweDMLOCWLuUqpLUkkNdT1YdxEllWZmVf5QDRqk/ZAYUL1eH8nMpVKqSS6aF9gTa4Y1/F4Bn8Qf5PaMgf+Zw/wD6iv8AZ+kZATnhvDpUsuKgFj6H0hzipCVS3KRxT/t9rm0fYyAjZyA5YbmNJTGRkB0vIJLywCSwSVcuWFyRDOXPOgAABnqBdjvzGRkA1M2ygAAdIKR8rFn6feK3C4ZMxJ1B+n7jSt4+xkBw/P5YE5YD0JDkkksTcku8JZgjIyA0S0ArSDYqAPvHRMpyGSFksT8RSQoFmY325jIyAaoQhK1pEtGkGxSDs17xqzLLZZQFaAFFKi4obD0jIyAhJ8gS0OmhNzvcxtynDgzS5UWGqp4H3RkZAOMuVoSGA6iQXSDRTgi1qmN2cTDJmFMolATWl/U7xkZAFT8QqdIllZqEkOnpdmLlrmt4d+GMEiZg3UKiYoehAeMjID7mB+FiWSzEFJSRRgogBvICILxLhwnFqUHqQWNRUcRkZAHS3CQly1C3MMpEhPwhMapnFFy2kBJa/ePkZAb8NOLo3AJABs1S3uTDfLUuxcguDSlQw2jIyA8+NAThVdaqFwxba1rVtHKVCMjIDWoRuwEhKtZIdmZ+8fIyA85lh0jSwZwXaF5TWPsZAedMZGRkB//Z"/>
          <p:cNvSpPr>
            <a:spLocks noChangeAspect="1" noChangeArrowheads="1"/>
          </p:cNvSpPr>
          <p:nvPr/>
        </p:nvSpPr>
        <p:spPr bwMode="auto">
          <a:xfrm>
            <a:off x="109389" y="-1259085"/>
            <a:ext cx="3455789" cy="2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data:image/jpeg;base64,/9j/4AAQSkZJRgABAQAAAQABAAD/2wCEAAkGBxQTEhUUExMWFhUXGB4YGBcYFx4aHhoaGB8ZGxcgHRgaHCggHh0lHR8YITEhJSosLi4uGh8zODMsNygtLisBCgoKBQUFDgUFDisZExkrKysrKysrKysrKysrKysrKysrKysrKysrKysrKysrKysrKysrKysrKysrKysrKysrK//AABEIAMQBAQMBIgACEQEDEQH/xAAcAAADAAMBAQEAAAAAAAAAAAAEBQYAAwcCAQj/xABBEAABAgQFAgQDBgQFAwQDAAABAhEAAyExBAUSQVEiYQZxgZETMqFCscHR4fAHFBVSI2JykvEWgpNTssLSF0NU/8QAFAEBAAAAAAAAAAAAAAAAAAAAAP/EABQRAQAAAAAAAAAAAAAAAAAAAAD/2gAMAwEAAhEDEQA/AOf5RgZZl65gCnozggCr1CuNjWB85y6WylJDKoTdrWALNHmQqZIQUzJJRUl2NSRudXBFqUgPHZi/SkO9OGPbaAVgMQeC8NcHnDMClJdRJJLMOH/GDMv8H4iYx0Mh6l7iny7l7bRRH+GSqdTlVAAk0uq/lRzATifErpUyQlvlDu5NA9uzwFmGdKmgAgMmx33P3kwzz3wPPww1LSWJZLVf1H2u3YwhOFLs1bNAE5TiKkOxd43ZvjH0pJch/QHaNEzJpgTqIBAuxBaNErBlRYU78QB3hycAtRPb29YsZWKmOPgzJSBu6WWTUVUxo9GEQC8MqUdQILdvwhpgc2Bo7Hg2ejNRrj6wHQ8I61ap05RKrqlgAOQj/wDYWNtIDFjpIZ42YvAkoBkz0pLJCVTUulzqAAUJmzkNXlt4jpGMRuLhulQG+qgZ7j8oJneIUIGohIUpioAk6m3A2U9XgBfFmHmJRLM2bKWvUpjLBA0kBrgP+oia/l1kOASOQI9ZlmXxVOzJFAOB3O57w2lYlISC4ZvpAIcPM0KfbejxT4HFpUliQ7A6QSx/da1uYm8SgqUooQopehYt6R4kYhcs/aSHrSu258oC0QRUaWWpYAJLBIszebe0MsMoVCCoJKk3Y1TcvsK084i8PnyhVQBLEEsSeB9Pu7xtmZ+6dLEgiztpuKEbs0A88T5wCAGBpYOGJDoUmuwKhaEuSzuLg1/P98Qpm4hSrkn8N6cVjS1XgKjOs3BMouCoBQURsCzfnGsZuhKT1BRIYAF6nngQsyzJps8slKqh3Z729DWtoqct/hzNWUgqQBqf5iCpCgAgsxYhTuLs+7QEnIxhRZiOD+kbUom4gvRhQbAeW8XM3+FU77BCyAXSlwXSzg6wG1ByDu4pE+rK52F0pmgIU5oSxvW/FoBHicEuWdK+HDFwQdwY0KTDvOsSFBCQQSlySLdTUB9D7x9yjCoKQpSQokn5qgN2tATcxEfZOKUizUtS0Ps+wiE6VJAS7gpFqNUDaFOBkBcwA2v+2gN6M+UBubs482rvXT9YK/qsxYTWrdWwOzNuG++DU5cg0IA86d3FGZx5wnUr4C1IIdqAvVtnpeA1ZhKUJgF3A0+VvpBIykFBOo6gH2b2aPQw65pCypKSG0i/vG1eP+G6VIOoUI29+IBV/Kdx7n8oyPX82uPsBdZpmgmJUlTkVHUADsQ5HS9duIVeGMolTHVMAIDs7M4ZgUqqWd2ZrQhxOcA/Kmr1e37tFdlWMT8NKQEJ3diwe7Fq+0BSysTLYJCQUgXHSxfZPH6Vh3hMSJgStBJKakMQAS6a87xGSMzYgFavhlQJAb1IFnZ2hnLLj4ksqCVEpSSznSxsCzih4gLES1YjSmYBpALhKlJdRtba945H4rywYbEszJHTcEO3YB719e0XeFzBQ1OpmKSdAZR5oLg9omf4hYoEoTKH+HoAUQKBTqOk8Gx7wCcYgIlkkiopUF3doR4SeEqOqxF+OI1EQXgMEFgqUSA7AD84Dxjp6NJDgk8QuwqUuQaPYmG2IyXqGg9Jq52a7wPjMoKE6gdQ3oxD23tAC4qWlCWBGo8HaANMMsBgNaqjpH4ci8OpuUSigsGPPlartzy7QEtJklaglIcmLHJvDaUsV3u59NTB2o94B8LpRL+IpQdYOkdqA/f+EOzmDkuTWjdXUwUFAj5R81CO3EAyTlsu5c+oZLXB0mimYh+Y1z8DLIrpYizvepskhmqK7wv/AKnvX5SCCenvUM5JDv6QDmOfaBu9wAqhe7NZI2gEWPwqUTFpTUBRA8oGKBHlWIKiSS5NSe5j4VwH1UHZJlxnTANClJO9QP8AcIWLVFZ4UkICNRFTcmnenS8BaZNh5cpKUhKklN1dh/mag7EcxQYXFOKpSQ/UQWDfZIYl6tttElKxBIFlElglRJU+zJFntveDpWJGqqNJDsmqikgsEF2oTwIC1wuYECo0lXSotWrAKdLNRo25pgZeJlaQkIWiWoS1FIdJrXUo6QDWhqXe0SmCxYBospoOlXTV9j2Pe0PMBjrayxH2dRKSaiqB1aXbnmA47n2W/AmGW5LXOnTW9KlxasJhjlSwQGI4MX/8T0AzwxUkq+ypO5AKiVAmm4FacRD4zBoGkiY5BDuGHeAoMmQwC1p1LO9NwWAJNga24eCcxylKh8SWgJmhhpepKnooANwzt+ELMPMG2h0MUkpcJsS6u/Nbd4d4KeAAUmUEl2PxCh1HpUNSlVJAdjakBNrzhCRRwXPT37gilHDwgxU8zFk7qP6CHnivCBKwtNQrpJZnUHD05b6d4Y+E/D4UNc1GpJbpKWII82LVHm0AJk2UYicOlBoL7Agsx4etYfL8Az5pdSkDoDFybXLszOaVisw81KQAG6bkpIDH/TT1hphsYkgfaAILJFGBcEENQcdoDm3/AONsTwr/AMZjI7F/Oft4yA/LywxilynFlSAgqSSAVHa9hx6DmA8pwyTqUoAl2APvvTiNq0KBdFA+osPM3bdvrAPRjH1FSQ5A0hPSA16XNIKknQrXLX8qksoU6jUMDwxHpE/JzgFgtPUekN2pbZ7QSc1lMCCQ9A433c8QFXhp6kKYqHTqD6dTmpFth+kJMwzgrnFQdKh0kEGrfKbm4rCbM/EBJSmUQUgFOkPUhgkn6fWPGUZUpZKlKLnYEitGBJHEAy8Uy0dCgAFKB1NYszFhY1L+UKcFjtHSX0u9NuacRUy1B9MqSJh1NqJCUAjbUQ6iKghIPcAwZiclkTUNplomVZaGANQPlBqPr5WIRxzcFdiEM1q+bfhHzHZklSNKXLsCWYMC+8eJ2FAJBDEUPpAq5YEB7yzGBJUlVAbFt2N6wbiMzRXqFGNAC4V3FL8DeE8yXGmTglTFhCA6jb9TsID1IzEoWo3Cjt949IKmZsGoTtSv3R4xfh6dLPUkAGynp5ecaMNlx+KlCg72Y8ebP5UgNsudMmlk0dy59P08oMyvw1NmK/xUrSHA73rf29RFdkOSSnABIWKmrlKUgFKgmxOzs43DB4qsCFKHw1S6Dq1FTFSBU6kpurQKeUBzeV4HnhS0qQoKSTpAKXKRSo2LkexhXNyGclSk6S6QCfUA0/e0dpwiwslJC0KSEhClpCzpJqalgBSvAvG6ZlqZsrQtSUoSPhuHPU19YBbpI5D+UB+fJksxUeHp50BwUjtuLXb9ubtBXi3IJcgAJUKOAdJdfBctcObccxO5ZiBLXb17fvaAsEzHdwQpiAB1EnhTkN0vUcWg2ROI+VUv5CWOg9KiKEtWYH8wOGhQmaFJICqOCGtwSXqf1glCwVVASkuekaWcMlia6bPveAeYfEGju2npOkDVUtqc8E1HAGzw9y3E7BiUhgSA7OSxaxpQvErhSdIDqLHTejXQ3FdUF5jmwlS1FwpRSFAU2vsS4d7bDgwE7/EHNdU46FEoBcdeqoDKCgzhQLvVoI8JYHCrAOKlfFKqsVqSANm0EV84kcRifiTSoi9WLGvsIMw+bTJdglXDvT2MBY5r4ckS8QoIxCkSgykN/iKDiqWJSGalS/YtVZMSJaihRlmp+ESCARYukVDNvR4V4fxE3VORqrVTH0sRHheZpmKBQNKRYM5IckgknvbiA2Z3NEwAEpNj06gHo5IZwSXAYWijwC0ploHSBpDhiX8jvuA4tEXm+IGmrEbADSPJvevnDvJsdqlodxpDAPZ7Vu2/pAU0rHDdRCQ5CdOtqMHcb0D7Xg7C4/5f8RIIdiC1tVFdyLekTKcSakrU4SwZzswDvQNq9oMlzlEjq6iQkI0MW0sg6QNNQWG7ufMKD+oJ/YjIntauR7R9gIPDYjQpy5SaEORch/pG/EZokhkglR96u/raBVRqw6gJiXFH7fjAbpWVTFVDP51gSZKUKF6bccxaYGaHuG8xvQOKCgeoepAhR4kKfinTxUcGAX5JgtZKizWqbd/3wYqsnnhR1IDpFEm2si/YCjCtSITYDDFeG0pIS5ZR7PWrXh1hpQACQCUpDAFk0KWLE0JtervAN04gkEMsOCop1EKoWo3TprvuHj7jc2EtBWSog2SX6nABD8gi5reFeIzFEpL6mIAAuFvuNQvEzi8wVNUVE+Qe3694DdNnkuTclz5mGOR5WiYNc09LsAD9aOW9DCFa4ZZTmoCNBLM9HUHHpS5FKkwDfOchkiWpctwU1IJAbZiSzMxLXrCDJsT8Nau4vw1b8Q0zDO9KCAtRoQEkstLvUHzc+sTCMSxe7hj6wDrNM1KhpBo4o7h/LnaGPh3EAh9CyAW+ajiqmejNT1iSmYgUABuO31H3xVZPiiUArqCbA0NC9fIX8oCpwpUsJm4cGX1KOtwFPs5UaA82g2cJ4no0TSSFBqOFFXzl7NeJlckTEJMkTCkUUbdRFA/DQwXmeKlLloRMKSgJSyQEubKDge5gKZGOmfGCCgFHWFfD6VK0guVA7bsaQfl6ka1fBIWAxKAdKAr5RqB+Zyew3eJ7C+ItE4pVJAQv/DKwSVJej7P6iGEopTMWqXMSqYkoQCkHTUsNTM7lqEbwGzxDgkz5QJw7JYgOoLZSHNil7Ow8+8cWzaUAtWnn1HskD2DR26ZmClBKlSJLlBNNSdL3N3ck0IpHJfFmKQucrT9lSkkEWYs2q6t4BNhcyUg1cigvxv8AvaGkrxKB1M6rfgGpZton5sMMkwKTMGvhwO5tAUkjNpinCJRt0qJA5a9r25MT2b42epWmaFJN2JelWY8Xt+EdIw6pRlgIVpcdVA4ICm0lSmS5JuCPK8EYvJ8POToWNel2IfUPnBL0pqSQL2HMByDDKOrzENZCCdo3+Ick/lprA6kfMhbXD78Ht5cw3yvLypqerQA2Fyr4iSkiig3lwYlMVhFyVqQp0qSWP74N463gsvSnesZm2Q4fFABZMuYAwmBjThQ3HsYDji3NyT5mCstxplKdy3AMVuP/AIc4xLmWhM9PMpYJb/QohT9gDEnPwSkkhSSCCxBDEHgg2MBU4PMErZT1ayu3a1oZyB5uSG3+jXjnyUqSXFDBEvMZqbKPn9KQHQNJ5T7CMjnn87N/vV7mMgGWAy4zeonSjdTe7bU5MUeEyXDIbXLBLmq1XZnLEsQxJLNbygCVOSKBKQw5IDUoxftXtaGOFxAB2rU2BUaB+6ifK+7wDhOUYZYKVI0OCApCgk9iGURQ1FN2aI3NcmmInTJYCphTXUkEuDUH2ixkZkGYMw7uH/0gtWh1H6bKJec/EmqWCSHDHsKV82gJjB4kyiQQSnjg70MFzc5oyU+4Zva8O8RhZWJnKU+kBgWpqUL0N6NUR4zDwpollaF6muCGPt6G7fmE1h1GZNHxCVXNYtcDiZa5ZlzQCliHI+U7EcERErlEEEFiLGPczGzCGJDG7BiYDXOWIp/D0hMlOphrUHUe1yLWAZ2NXPESKfnQOVD7xFVJnU3O9HNRUF6cbC72gG+Zy0T5RCw9HSti4JYgvoG9w7fhAzpbEg7UiuEw1NX50kVU5JCnKgexoCIlszmD45exIJ+jwAa5ZACtJ0vdqfc0Psoxql0YhNq3UG7D9IGxePJDPS3ZoWYXHqSsMpkh6djtAVa0gIAQrUXdTXADgD3g5eaz5Jl6D8IoQG0pAr3pe9bwlw+KSAovUgVaz7t7Qww86YQsrOoltJUqxrVjyPSAcpzhCJslS5IUWBmHUXUpT1A2uKdu8MMNJMuaVoUHCAoNXUkkF1DctXmEeEx6lrUZiUjpISQ3SQKmlSGc+cbMACkpWhTqUSkKBZgOE3NIB/Lx0z4YJ0qLlf2tyQEkg05btWOZ55i0zV6kgVd+nSf+6rEjkQ9znPSEpllSz0k6gqqXNK3dxUvakSU+cVF1Ek8mAGmQZgswCGJ1OA1N+PwjTIkFZawFzHrE5eUjU7j7uICowObg2U4/1bU+YMaM97PDVOeKCalbOWOsAhyCHOzV5Ec3MqPctJepNjeAps5zNeKnJTKMxemgIcmp6jT7I5iiTPVKAQVEFnVp6iHtV+GLA7xMYVCkpQxKQUghIpd6qa6m5tBksmAohjO/raPKMQSbwlGIIjfhJ/UHgK3AY0oNCSeXjZ/EPL5c/BDErZOJRYtWZLBSlWo8pKkkE1uPJFLxxeka/FvjBEzCpwyUhSwepY2S4Vp7nUAezd4CBmIjSqXG1c2N6cDMK9GhQUz1BoGJemzAwAOiMgz+TX/b90fYC1T4ISoApn9e2vSUklmqGbeuzUEJ5koyi0w6SLgkc1aldmO4ijwmdBVUyRKGkOgLNC39yyKO32noBCjx5JCzLnaanoVdzuglyf8AMHc0AgE+KxZmApSS32jWr3AclgYSqls7EjyMGJnaRTeNDFRYAk8CAdZFjCJYSnXR6ay3t5aqd4dYrNQmSoXBDMC+5I+YDZm1Avp2iMXgZ8t1fCmACpOkkBuWt6wxyLLytlzQpbMUoO4Ysa3ZhejfQNGGwk2a5ly1KAuQKD1tB58K4hneWOxWQXpT5b1FIo5M+4+GToYKCQFAh2br/tNaC8Fpxt9KlFOohbr0nYdJNtqC9RAQmP8ADGJl9bIXpP2FE/KQ9CBu0FS1FQHcU3bux3d94rZ+ajSCtSa261GodIADjgGr1iLzDEplz1pA6CQewdnDfu8AUVNtxdN/Orlt3iazGY8w+0H4nMktQgnt+g/bQuwUgzFsyiCakAm/3QHyTKmLs5FA4Ds9POD5eQLZzT9/Q9jFnlOWS5aRRL6nUp2ILccfnDMYUUv/AKmcF96QHOEYNcs80P0Yh/aN0vHEkaxQnS55a/P7EXk3K0qegJ9jV4AzHw2NNBUJJAqT+/0gJwZukhIKWGpqtQCNK8+UdKgAGUXTdx/qaAJ+CKCxDRqlyhqAO8B6OIJABsKCMMVOTSUqBSsOlqg/Ru8KcPhCmYBMQQGJAUGdm94ADBz9BLvpPEGYrHpUjSkHuTSgrQRUYQpX0qYpNGb9t6RJ4uUErUkbKI9i0AKY3ZbI+JNSnu/5fWPWGkGYrSPUnYekMsJhhIUoqUFBQ0gim4cFxQl4B0uSk0G379o8qkgCA/jMotyYEzDNdAKUl1f+39e0B6x2PTKo2pfGw8z+EJcRmcxV1Edk0H0gdRePJEBsOKWQxWojuox4Cj3jyYMyyQVKB0v1AfMUkHlKgGfzeAb5Fkhml0rLMQsKQbcUsfKrgEO9OlZVlEmTRSllQSAFrTWhqQKHTt3hRl3QkaSulaGhe79LVPrSDE44JoFG9lJ1Ibcs1fLeAttcv+1PsYyJD+o/50/7F/nGQElIn1sK3FQ4oSKeQq949+JcSDh0hwXmAghIGyybXqTakI5ONAAJmyy1yCRzagI2rAOZZl8QgA0H1JubCA2YLDCaousJSLm9+BFZkuBwyAxClPclSg5qB8oFNuzjziCwuMKF36TQt98PpOLNwp+4JP8AzvAdBw0iXqQuVNASalKnA7kEpNPmoTubvCTxaiXLndCgULQFMQAAr5VVfzt/daEsrMCnqUphQuWAcD9AHqQ8Ic3zkzZurRqQkAJBc0G9XvUwFErGhRvYgpIcF7GooTGpeLO2mm5SO+wH9weEKM5TwR6D93jxNzomwL1Dk8wDzE40SwVKZxQGh9iDYHbgwrM4F1K3q/6wnnYhSy6i8eQks7FvpAGYLDIUVKVYGg84cZJLlGadN2Lo2PB8onyiYhyxAfQX5uxF4YZDjCF6VL0g0Zq+/GzQF3LWm6kuAWKkWS+wFifXmCsJPBKQmYpKtVNR0oS9jqJYPVx2HMIJc4JFS7VCRUOC3UxGzwbh8TQoVMoDqSlIcFSmCurZgL2pAPsPOoKB6gKG5FtVacP2EFyV6bApepYajUXS52J3+sIsHMcEAdezHZq0vv8AfBuIxXw5ZIIFGlkq06TWjnZ/21g59nkppqmSQ5cOXdzcdjG/A5TKXRYU/IU30tC7FsVFhpD2BdvIwRKzJaRYON/0gPcmWqXOUgzCdDgVuxv7Q1x80fBUTRQYp/1PT6PAuX5bLWxmklSqllEM9RUbwJneD+EsJCypLOly5ANK96fdAEZctcyzID/MTy9Q9Cx2guV4WSqq8SEuNXyO9tXUVCrmgYwuyyeBLYaXBq/UbitaCG8pfRUVUQAzBlM5BHqPaAIy/IcNLLlc6YCOuydPFACWJ4MMMWjDplqCZaANyXWxTYKUsk3bt7QonY0l1WVVN2KgQ3NSN/8AmAMzzDoUxSrWzh/si9BuD+cAlxjgkOoHcagRWtNNGgZOHLOAW5anvGEEswuWHnw8VmCC9Xww/wAjpSwZQIcBjyxHpAT+Dy3WHKgl7O5f22gbF4YoUUlvSx8osRkk7Q2gjpcdJqHGmjbJu1oQZzglk6wno1GWl7kpPHq3oYBRIk6lM7C5PYXh/kiEJX0uN6m5Hfb0hHNlqlTCFCooYMyrEjWCHUQaB1U5IApAWyVpUwCu6iVsPRRLnYU9I+nGAAEK06jRA1O4cghSnJ3N+eIAM5wlIU7k3oAWJqfIR7RPYFSUoCSNLKUFK4KkpcMe7QDX/qjE/wD9U7/eYyJ/43aMgIzRHto6LkvglPwz8cy+n7QUKhVfmD1CWI4PYxR4bwTh1SpSBq+bUlRIKfhirqYfMxtTaA4opMfEkixI8i0dI8S/w+MpCFypiVoKNeqodLgaiGYXiHm4RoAGU61AKUSOCT9L1iry+SkUa1Deh2DaaE1atxEyqU1RDGTm5ADor7bv53A3gPfiDBoTM6GDhyxG/Zga3eFCpcOMLIXiVFSjpFhc+3Iva3EfMxygILianS9+Bs+7vSkB8yTIVTjVJ0kG1COCAfm2pu/aOhZZ4Uw6QHHxAvqXLX0gsLpTsRwe8J8oGiWDpcqZWpKQkF3epfudoeYfFlKUq+GgBiEnU5DUdr+hgG6PD+GWEj4ASXdSyEqKTsSH+YiytmiZ8TeDwEfGw4YOdTh1M5ehrVn2uYpJOJcsUyVumpBZ2qCDv39YaSMUJhsnWRRKiHQDRRBY6tqdoDkWEx6UjrJS9AohncMekD6wyw81IPSpIHyE2JCiXLG9PwgTxzlgRNKkg6SxFGDcsAGc8xLLWqlTS3qG+6Auk4+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/uDTw94cEwGgUhgVoUrS5D6FBi6Sz1Dg2jo2W4GSJbS0lKiErSCwWkJI3VVnDnzpeE0oAHShWl0htLuNL1CGApzxSGUjFO6whYIGkr0g3FDyAd9vugLPBTAZwmrSGA0yyDQlbmZTnpFexjTmOSyp8kmaiUuaZrhVDoJVpAQQ2otRqAl3hJgsYgqlOSpabLFvlbqZq7epiiwU46QtctM1YXql6SwS/SGOwAve5ptAch8deCk4Za3WCkF9VCou5A0gvqPJYMAwrHOijQrcch2v3aP1TmGTmdJXLZIUtWtRCOlLEGhChUhq139Pz94vyxaC5CRUuEpAAa5Ju5PPvAacrxoIKQXYF3tXgvVhBSmA6gkAJo5AYu4dt+PSJQTlJ0h6Av8Av8oc4TM0k6WeoZjy7P3gDWPf6xkff64OZcZAXcnFlNkSmV/aouAzVbccQ2wWZKCQRMSpOkig6geWZnHER+DxDdOhH+Lp0qKm01IdrV7wwkZgToTqQkhkhQAAPdRsXo5tAWqMYoygkzCZakpSwQCa0U77EU7Ry/x1l0tE5Spc0LSvqSaWOzJSxYuHfb2rsHjEhb60pLgqDAancC4YVa0IfHMxOltISz0BAq9CXvT7IrAc+mojQoQzwOGE1bE9IZ2Zy+weKXCZbIoBKSdi4BJu97HZvSAkctxoCSml3atXpV6fvyj5icyUCCC5Nnc19/IxaTMhwy7ykg2okA3v0WZwCdu5ifzbwgkDVLURwlRcFrsosWar2gCsBihpAIBUAzuW1EVYbwyw+JCZmnQkONJMxVEk/acMzd4kMuxJlq+GpJpdyA2z2pUiHmFmi6WqlnUQbh3HdrQFLgccoqSNEtWhKrONQDnUS7lQ+4CGMnHAgHsNRS6VJL9jZgTEpJn0S4olJAZhdyCfePWLzZMksFgK6nazAUBIdz2gNPjKcudNqoaexNSBfSXam7uX2hLiMmZBWlRLVIPHL25gfCY34inLu7sVE0dyxuz96PDGfjwmWf7mod3I3D1cvWARy5JUWF4ZKyNTUUCeN93pfineAcvnh1B7htm7X38oZLx7D7qOKi1a7CAAy/FfDUoKoqntxDFeKXiUiUhj1/MaBNDvyQ9N6Qpw2DOImKV9gFyQkhzdiwJc7lqReZblqUS+kJJNAkEJoQSHCwxmA9QdnBBgEuI8GKEvWFr+IOoJYVZqsKgPzyIY5eoKAIWVDpDgMoWN90lyW8qRTTFJYpUVF2SaJmaTMFyFsUhfylILA2IiDxOM/l56pahoQolQcB0uOl7sRSu1eYB0AkTBLKulafiAEKZk6tQDkOyqsWv2gLP5YWhOvZVSpQ1F3FgeCD6AQYjFIXpKixSXBYFwpOkgkff2EIs9x6QkAEByGoHYbuALUgB8RgpBH9p5FfoT/wAQ98M/DSgkAAME6gkupv8AupW4+kSqsXUb1s59metS8PMkxZKFJmMlyWCBt2rtvWAopeKQA4+IlQoFDfvq1PaCZWLQFjTMmqSQAoBISfJtTHar1hOnFEAq1lLDShNXIVRXYBnc94J/mZaSlAXN+GdBndIfU3VpD2ALByHgH+FxikJlqC0rSSTpJDsCxCtNQ7OBDjKcelKk6JhQVKPSQ6SWO/BofMRGompShQPxErcbADRQ131O3pDpWIV8QmaC7BRUkJcFQCgQAGIIaneAucNjUsn488lkqLAES6FgVfDYMP8AMdzHL/4mSZWtS0hBSW0lDtq0tRm48rXixy3EKGpI0FJ2YpIcEqLBVNi23MQHj7GGZNWtMxaUqAcFCtKi3UAqpB7KaxgICcmB7FxQwVMEDzIDRpj7GRkB0CWQHLA9LEq2JI+Xk/mYLkTClKhSpDhnIZiC+3EROEztSR1gKIsCKNsKfS8M05+NIcUVyaqYs54apgLZGKZyoJcsobCrOPS/vEf4izMTFAJ0lKaJLMoDgjb/AI7wDjvEKpgIqmuxan47wBKKpimFSakn6kwB2W4pKSQSxJHkf1h1JxTgChHkaVDW8hWJrH5atFSxHIj5hscU0UHHO8BZS8dwBufW9xYEuD+UFy8U9A1Sw00cWSG1XZ7A/cYk5eYI/wDU93+6PM7MZAOpgtXl+JgCPGWCacACkqqCQbsaV9/uhGjEzEOLFtPDMzNB6MQJp1kh99gmAsymJKyUmlK+QAMB6mZqs0JenNQeX/CB5uIUr5i9X9TDTA4BFHDk82q7NHzM8rEs6kl0m16UFz3gExTBacumkPpJ87x8ksFpezxRontuO2zu7E7DiAkVAg8GPqFqWoJe5/ZhhmiQqaybn74EXJVLUFOCx2gLbK5CUpZOlgCk6T1bMQX6VM5PkYaSJ5oVCWAsaSmYkKdSQ0s6mClefD7RH4XMEkA6iC/zbg2PY0+/vB0rMg5U6VEkKZyTR3Z93fb8ICnTjykBlKTRPTK6UggFXSomqFWawLtHNs7xQmTVEBhYVJt3MFZxnBrKQCkMxcMWvvXv60hPKkqVYQG3DzplkqIEfMTJX8yi8e5LoLKo8FfzaaJFa/8AEAtVJUKlJHmIdZTiiHPzdNeB/bQccDmNSlOC9mrCsHl23aAtkHpDkgUsfsmpqaQZLmKV8VMtOlKqkOaJQ5ZyH3eJTB4/5jUJSlnJchth9BDuVmKVHUHY3el3AAHNoBxg9JCAQpD6ta6kKSGI6eAWB9IPwUwuCHohuQqtaeTf7YSpmghioXASCRY3YWfaNi84l1IClEBBKQTSwe3qYCgm4tMqW6lJJQpku9LanItWr7Rz/wAQYwTF6vi6n/fl6ffc7M9zVRT1J1JWAa0KSAwYjf0q3eBcBP0szM/EAsUqNaoOzRKfiK0ClCQBZ7/WDcu8NzJwcUBsr7O/rxXz4gEWmMi2/wCilf2o/wDIr8oyAhtEYlNaVPasNsPlxXNUkpLA2BJJ8qA23hxh1FBCfgzRwdBYs44ZubQEz/LrFShQHJSR9WgjLsQEEvu1fKOj/wBPUnoJZRTXVLJSoEdLrDuQq9BAWKyqRiHLBJYdaDaj1RQJFqqrAS2OxySgpBclrV3eFahDibkSkTvhLYb6qsRR2IBqHhr/ANKy1J6ZnXs7EE8OPMfpARplx4KYPxOGKCUmhBYwwyTCJIKiAXLBwG4uSGv+3gEYltcN6Rik7xeKwiJiSkp2cHSaXI+y9q3sDWI+bLYkd/3QwDHDYhBGpxye1n/GNGaYxJQEpIO/5V9h6QCjD6iyQ5Owj1i8vWgOpBSOTANkYCTpZQBLVLV93hRPmLllSNQIBob0uPoYY4XB4gosi1NSmLbPT8oU4hCwo6h1PXzgNsnDTH1sDvU1Y8CBcTMB3aGMzHAhwQORxCoaVzGJ0gm7PAestxK0KZIChcpNqX8qRX5ZmYDKOGoUu6Rq4appYg+h4jXlGUy3QZqer5UqQaHzTv3blossqlykTPhJBmBiRpTRK6AkAgAMnVQvtAc7zjLZ8+Z8YyikzCdQCSUo00S5FgU6TfmMl4Qy5hQAWSQCSOz1+u+xjreFkyviCWiYFOdTKTpAOn7Mxhegtt2jZj8olzBMC5adRYJJW+oVDhYABL7HisBxjMikoTSu1/2+zQqUmLXxD4TmpK5ilEgkkEpIASL6jyLMHtCcYaWEsUuWu9YBAtZNyY8wX/KlSylIc1aHWE8KLUOqlPLfb0gJmCJeMUN6O7WinPhHg+1W9oAxvheYgOBSAUjGqZP+VRUPW8b8GtSnU9TQsWegb7hSBVyCIyRMUguICkRKCpSkmzPb2I37+sTiJqk0B8oMRjVTOgMkbt2j3/KJ1JYqftX6MfugGmRZcAyyDquCHet3GpqH/iLHBTGvpY0Vpanm52484Q4NLMEpdRppYu/YJA9oa4WczEapaSNJLagSL2HLeTwDXR2lf7B/9o+wH/Myv7B7n8oyAgJGNT8ZfClUqfK7A2tFHJxpYvZi6kk0O3SAXIpfYmIFaYKkY+Yi4JFbuL997QHS8JmiqgddCkpUUBykAaS6dRC2BfbTBsjEpMvRJCEDUHJTqSv5rrLqYFgDWoFI5yjPgfmfkdmGxFY2T8/Sa0JIZTuaAigs3L8wFV4hmzEoSop6kqpoJU4UTq0seXJDbDiPGWpnL0qCS1OTpTS7Xeo5p5QP4cmCbWaRpCgepIIcH+5KqU9al4tpGYBJ6VpZJdIZw92VSjbenAgOf57kOIK5kxSG60p0lwolVN7DuTaEGFxKpZKT8pNSOBdmu8d7w2LTXUU/DUOpRW40rqo1DOKAP+kIPHPhRExCpslKlMAwCgo6buEkBg5rc0ftAc2GdJAOkdRtSgf1dhQe8KFzHcwXisIUEpUGIuIEmCAb5DiUpQpVHcuaUYbagfpDTFY8LlrSqoa48hZSrd3pxEbKxKpZLWNCI9zMZNWKAtQEgE7EAP3G3aAZozYEAkh9wT+UK8VitaieYz+nTHqA+nXfY/jf2jUcKtgdJY2pd3qORQ1gNEyHOR4UVK1oKRUDUHCti5SW/SFkjCKWWAPelvPiKHKcEhILkB6Gh7GgqSPaAfysaiWUrlJUVFlAEAgAXuORwKw5nZpNRMQZSEoU4o5OoqBVpCS9GdxCUYyVp+IlLqSelPUGD3NOYZZdmmImomukKUgBXxACSkEtcee8A/xuYrSUpMkO6dR1KOl7lEtVBTjzhviUrmdSZpUg1ZU1gDdJYF0kFqRLZFm08zGmzeghQ1ra5cDr2e/beDJSUyFicrSpNU6UqBah1Ko7c1gC/EeCGJlErWVpUGCjTSRUjsdx3EcizXBmWtKEkEmj6wSe5AFI7JPMsBa5U8KCgCyCztVWoAMmj+0cyznLh/MqURqGp9QVvQ/Lcd+8AZ4eytKEBUwI1kVLFXaw/SKSUkC+kKuC1ezUItzCnDTa6UknZtQSK0YEjneDZU4lgSeqy1TAAwooAqHIIBfa0A4w8sE0q1SwSaHmjhoKkYFCgBpJBGyumoLknzMKJWKepUSsAaVEvQAuCSxe1hzDjDTXLgsCwYMpOx57t2gIbx14a+CvUkEhQJpUAUor+0gfePWMl4cFYBs8dj8aJQvCA6WY/Io6C5ck66uafKfPaOQTkwDJcrpdvlr5NCmdi0qIZLPzp/8AkG9TaPc7ErUGUskcfu/rAM0QFbhJyFpTUNuUsVPZvweDMLOCWLuUqpLUkkNdT1YdxEllWZmVf5QDRqk/ZAYUL1eH8nMpVKqSS6aF9gTa4Y1/F4Bn8Qf5PaMgf+Zw/wD6iv8AZ+kZATnhvDpUsuKgFj6H0hzipCVS3KRxT/t9rm0fYyAjZyA5YbmNJTGRkB0vIJLywCSwSVcuWFyRDOXPOgAABnqBdjvzGRkA1M2ygAAdIKR8rFn6feK3C4ZMxJ1B+n7jSt4+xkBw/P5YE5YD0JDkkksTcku8JZgjIyA0S0ArSDYqAPvHRMpyGSFksT8RSQoFmY325jIyAaoQhK1pEtGkGxSDs17xqzLLZZQFaAFFKi4obD0jIyAhJ8gS0OmhNzvcxtynDgzS5UWGqp4H3RkZAOMuVoSGA6iQXSDRTgi1qmN2cTDJmFMolATWl/U7xkZAFT8QqdIllZqEkOnpdmLlrmt4d+GMEiZg3UKiYoehAeMjID7mB+FiWSzEFJSRRgogBvICILxLhwnFqUHqQWNRUcRkZAHS3CQly1C3MMpEhPwhMapnFFy2kBJa/ePkZAb8NOLo3AJABs1S3uTDfLUuxcguDSlQw2jIyA8+NAThVdaqFwxba1rVtHKVCMjIDWoRuwEhKtZIdmZ+8fIyA85lh0jSwZwXaF5TWPsZAedMZGRkB//Z"/>
          <p:cNvSpPr>
            <a:spLocks noChangeAspect="1" noChangeArrowheads="1"/>
          </p:cNvSpPr>
          <p:nvPr/>
        </p:nvSpPr>
        <p:spPr bwMode="auto">
          <a:xfrm>
            <a:off x="216545" y="-1151929"/>
            <a:ext cx="3455789" cy="2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4405" y="611392"/>
            <a:ext cx="844548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‘Long Tail’</a:t>
            </a:r>
            <a:r>
              <a:rPr lang="en-US" sz="2200" dirty="0" smtClean="0"/>
              <a:t>:  Collected in the field &amp; lab by many individuals and scientific teams.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Heterogeneity</a:t>
            </a:r>
            <a:r>
              <a:rPr lang="en-US" sz="2200" dirty="0" smtClean="0"/>
              <a:t>: Many kinds of measurements &amp; methods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Distributed Scientific Expertise </a:t>
            </a:r>
            <a:r>
              <a:rPr lang="en-US" sz="2200" dirty="0" smtClean="0"/>
              <a:t>by </a:t>
            </a:r>
            <a:r>
              <a:rPr lang="en-US" sz="2200" dirty="0"/>
              <a:t>proxy type, archive type, region, time period, and/or taxonomic group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Commonality</a:t>
            </a:r>
            <a:r>
              <a:rPr lang="en-US" sz="2200" dirty="0"/>
              <a:t>:  All involve measurements of </a:t>
            </a:r>
            <a:r>
              <a:rPr lang="en-US" sz="2200" i="1" dirty="0"/>
              <a:t>proxies</a:t>
            </a:r>
            <a:r>
              <a:rPr lang="en-US" sz="2200" dirty="0"/>
              <a:t> in various geological </a:t>
            </a:r>
            <a:r>
              <a:rPr lang="en-US" sz="2200" i="1" dirty="0"/>
              <a:t>archives</a:t>
            </a:r>
            <a:r>
              <a:rPr lang="en-US" sz="2200" dirty="0"/>
              <a:t> by </a:t>
            </a:r>
            <a:r>
              <a:rPr lang="en-US" sz="2200" i="1" dirty="0"/>
              <a:t>depth</a:t>
            </a:r>
            <a:r>
              <a:rPr lang="en-US" sz="2200" dirty="0"/>
              <a:t>, from which we estimate </a:t>
            </a:r>
            <a:r>
              <a:rPr lang="en-US" sz="2200" i="1" dirty="0"/>
              <a:t>time</a:t>
            </a:r>
            <a:r>
              <a:rPr lang="en-US" sz="2200" dirty="0" smtClean="0"/>
              <a:t>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Community</a:t>
            </a:r>
            <a:r>
              <a:rPr lang="en-US" sz="2200" dirty="0" smtClean="0"/>
              <a:t>:  Well defined community of practice (paleoecologists)</a:t>
            </a:r>
            <a:endParaRPr lang="en-US" sz="22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Long Shelf Life</a:t>
            </a:r>
            <a:r>
              <a:rPr lang="en-US" sz="2200" dirty="0" smtClean="0"/>
              <a:t>: specimens &amp; samples collected decades ago are can be re-analyzed</a:t>
            </a:r>
          </a:p>
        </p:txBody>
      </p:sp>
      <p:pic>
        <p:nvPicPr>
          <p:cNvPr id="1026" name="Picture 2" descr="http://www.windows2universe.org/earth/climate/images/sediment_core_s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43" b="54259"/>
          <a:stretch/>
        </p:blipFill>
        <p:spPr bwMode="auto">
          <a:xfrm>
            <a:off x="624405" y="4598096"/>
            <a:ext cx="2425756" cy="231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6664" r="37529" b="21433"/>
          <a:stretch/>
        </p:blipFill>
        <p:spPr>
          <a:xfrm>
            <a:off x="3461071" y="4337066"/>
            <a:ext cx="3341900" cy="2520934"/>
          </a:xfrm>
          <a:prstGeom prst="rect">
            <a:avLst/>
          </a:prstGeom>
        </p:spPr>
      </p:pic>
      <p:pic>
        <p:nvPicPr>
          <p:cNvPr id="1028" name="Picture 4" descr="https://encrypted-tbn0.gstatic.com/images?q=tbn:ANd9GcTIyc88JfvMuj2BqF63nlYr3AHGCXCICcRyfhf79IZE6UPSwIj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/>
          <a:stretch/>
        </p:blipFill>
        <p:spPr bwMode="auto">
          <a:xfrm>
            <a:off x="7044407" y="4337066"/>
            <a:ext cx="1808915" cy="252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-513869" y="1399428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Bad News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616461" y="3341170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Good News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0" y="2674962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384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Neotoma Data is Open, </a:t>
            </a:r>
            <a:br>
              <a:rPr lang="en-US" dirty="0" smtClean="0"/>
            </a:br>
            <a:r>
              <a:rPr lang="en-US" dirty="0" smtClean="0"/>
              <a:t>Many Ways to Access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29713"/>
            <a:ext cx="827983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Neotoma Explorer</a:t>
            </a:r>
          </a:p>
          <a:p>
            <a:r>
              <a:rPr lang="en-US" u="sng" dirty="0" smtClean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://apps.neotomadb.org/Explorer</a:t>
            </a:r>
            <a:r>
              <a:rPr lang="en-US" u="sng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b="1" dirty="0" smtClean="0"/>
              <a:t>Neotoma APIs</a:t>
            </a:r>
          </a:p>
          <a:p>
            <a:r>
              <a:rPr lang="en-US" u="sng" dirty="0">
                <a:hlinkClick r:id="rId3"/>
              </a:rPr>
              <a:t>https://api.neotomadb.org</a:t>
            </a:r>
            <a:r>
              <a:rPr lang="en-US" u="sng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Neotoma R</a:t>
            </a:r>
          </a:p>
          <a:p>
            <a:r>
              <a:rPr lang="en-US" u="sng" dirty="0">
                <a:hlinkClick r:id="rId4"/>
              </a:rPr>
              <a:t>https://</a:t>
            </a:r>
            <a:r>
              <a:rPr lang="en-US" u="sng" dirty="0" smtClean="0">
                <a:hlinkClick r:id="rId4"/>
              </a:rPr>
              <a:t>cran.r-project.org/web/packages/neotoma/index.html</a:t>
            </a:r>
            <a:endParaRPr lang="en-US" u="sng" dirty="0" smtClean="0"/>
          </a:p>
          <a:p>
            <a:r>
              <a:rPr lang="en-US" u="sng" dirty="0" smtClean="0">
                <a:hlinkClick r:id="rId5"/>
              </a:rPr>
              <a:t>https</a:t>
            </a:r>
            <a:r>
              <a:rPr lang="en-US" u="sng" dirty="0">
                <a:hlinkClick r:id="rId5"/>
              </a:rPr>
              <a:t>://github.com/ropensci/neotoma</a:t>
            </a:r>
            <a:endParaRPr lang="en-US" dirty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DOIs &amp; Landing Pages</a:t>
            </a:r>
            <a:endParaRPr lang="en-US" dirty="0" smtClean="0"/>
          </a:p>
          <a:p>
            <a:r>
              <a:rPr lang="en-US" u="sng" dirty="0">
                <a:hlinkClick r:id="rId6"/>
              </a:rPr>
              <a:t>https://data.neotomadb.org/datasets/1001</a:t>
            </a:r>
            <a:r>
              <a:rPr lang="en-US" u="sng" dirty="0" smtClean="0">
                <a:hlinkClick r:id="rId6"/>
              </a:rPr>
              <a:t>/</a:t>
            </a:r>
            <a:endParaRPr lang="en-US" u="sng" dirty="0" smtClean="0"/>
          </a:p>
          <a:p>
            <a:endParaRPr lang="en-US" u="sng" dirty="0"/>
          </a:p>
          <a:p>
            <a:r>
              <a:rPr lang="en-US" b="1" dirty="0" smtClean="0"/>
              <a:t>Workshop &amp; Training Materials</a:t>
            </a:r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github.com/NeotomaDB/Workshops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15086" r="5356" b="15023"/>
          <a:stretch/>
        </p:blipFill>
        <p:spPr bwMode="auto">
          <a:xfrm>
            <a:off x="5208590" y="1073579"/>
            <a:ext cx="3935410" cy="165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046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Paleoecological Data Networks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3" y="1128662"/>
            <a:ext cx="4712716" cy="44602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0" y="0"/>
            <a:ext cx="2343150" cy="391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0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smtClean="0"/>
              <a:t>Ecological Forecasting and Model-Data Integration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043" y="1213944"/>
            <a:ext cx="5995240" cy="4736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9" y="1812098"/>
            <a:ext cx="2604034" cy="37299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488668"/>
            <a:ext cx="578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Dietze 2017 </a:t>
            </a:r>
            <a:r>
              <a:rPr lang="en-US" sz="1800" i="1" dirty="0" smtClean="0"/>
              <a:t>Ecological Forecasting</a:t>
            </a:r>
            <a:r>
              <a:rPr lang="en-US" sz="1800" dirty="0" smtClean="0"/>
              <a:t>, Princeton U Press</a:t>
            </a:r>
            <a:endParaRPr lang="en-US" sz="1800" dirty="0"/>
          </a:p>
        </p:txBody>
      </p:sp>
      <p:sp>
        <p:nvSpPr>
          <p:cNvPr id="12" name="Freeform 11"/>
          <p:cNvSpPr/>
          <p:nvPr/>
        </p:nvSpPr>
        <p:spPr>
          <a:xfrm>
            <a:off x="2806262" y="2396359"/>
            <a:ext cx="3783724" cy="1576551"/>
          </a:xfrm>
          <a:custGeom>
            <a:avLst/>
            <a:gdLst>
              <a:gd name="connsiteX0" fmla="*/ 63062 w 3783724"/>
              <a:gd name="connsiteY0" fmla="*/ 1040524 h 1576551"/>
              <a:gd name="connsiteX1" fmla="*/ 1954924 w 3783724"/>
              <a:gd name="connsiteY1" fmla="*/ 977462 h 1576551"/>
              <a:gd name="connsiteX2" fmla="*/ 3042745 w 3783724"/>
              <a:gd name="connsiteY2" fmla="*/ 1576551 h 1576551"/>
              <a:gd name="connsiteX3" fmla="*/ 3783724 w 3783724"/>
              <a:gd name="connsiteY3" fmla="*/ 1434662 h 1576551"/>
              <a:gd name="connsiteX4" fmla="*/ 3736428 w 3783724"/>
              <a:gd name="connsiteY4" fmla="*/ 551793 h 1576551"/>
              <a:gd name="connsiteX5" fmla="*/ 2459421 w 3783724"/>
              <a:gd name="connsiteY5" fmla="*/ 536027 h 1576551"/>
              <a:gd name="connsiteX6" fmla="*/ 1466193 w 3783724"/>
              <a:gd name="connsiteY6" fmla="*/ 268013 h 1576551"/>
              <a:gd name="connsiteX7" fmla="*/ 236483 w 3783724"/>
              <a:gd name="connsiteY7" fmla="*/ 0 h 1576551"/>
              <a:gd name="connsiteX8" fmla="*/ 0 w 3783724"/>
              <a:gd name="connsiteY8" fmla="*/ 567558 h 1576551"/>
              <a:gd name="connsiteX9" fmla="*/ 63062 w 3783724"/>
              <a:gd name="connsiteY9" fmla="*/ 961696 h 157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83724" h="1576551">
                <a:moveTo>
                  <a:pt x="63062" y="1040524"/>
                </a:moveTo>
                <a:lnTo>
                  <a:pt x="1954924" y="977462"/>
                </a:lnTo>
                <a:lnTo>
                  <a:pt x="3042745" y="1576551"/>
                </a:lnTo>
                <a:lnTo>
                  <a:pt x="3783724" y="1434662"/>
                </a:lnTo>
                <a:lnTo>
                  <a:pt x="3736428" y="551793"/>
                </a:lnTo>
                <a:lnTo>
                  <a:pt x="2459421" y="536027"/>
                </a:lnTo>
                <a:lnTo>
                  <a:pt x="1466193" y="268013"/>
                </a:lnTo>
                <a:lnTo>
                  <a:pt x="236483" y="0"/>
                </a:lnTo>
                <a:lnTo>
                  <a:pt x="0" y="567558"/>
                </a:lnTo>
                <a:lnTo>
                  <a:pt x="63062" y="96169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5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smtClean="0"/>
              <a:t>Ecological Forecasting and the Model-Data Forecast Cycle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9" y="1812098"/>
            <a:ext cx="2604034" cy="37299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400799"/>
            <a:ext cx="7665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Dietze 2017 </a:t>
            </a:r>
            <a:r>
              <a:rPr lang="en-US" i="1" dirty="0" smtClean="0"/>
              <a:t>Ecological Forecasting</a:t>
            </a:r>
            <a:r>
              <a:rPr lang="en-US" dirty="0" smtClean="0"/>
              <a:t>, Princeton U Press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047" y="1513489"/>
            <a:ext cx="5693408" cy="318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57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894" y="690465"/>
            <a:ext cx="911710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/>
              <a:t/>
            </a:r>
            <a:br>
              <a:rPr lang="en-US" sz="3000" dirty="0"/>
            </a:br>
            <a:r>
              <a:rPr lang="en-US" sz="3000" i="1" dirty="0" smtClean="0"/>
              <a:t>‘I’d like to give a </a:t>
            </a:r>
            <a:r>
              <a:rPr lang="en-US" sz="3000" i="1" dirty="0" err="1" smtClean="0"/>
              <a:t>shoutout</a:t>
            </a:r>
            <a:r>
              <a:rPr lang="en-US" sz="3000" i="1" dirty="0" smtClean="0"/>
              <a:t> to open-access databases.  These databases are what we early career scientists need to get jobs</a:t>
            </a:r>
            <a:r>
              <a:rPr lang="en-US" sz="3000" i="1" dirty="0" smtClean="0"/>
              <a:t>.’</a:t>
            </a:r>
          </a:p>
          <a:p>
            <a:endParaRPr lang="en-US" sz="3000" dirty="0"/>
          </a:p>
          <a:p>
            <a:r>
              <a:rPr lang="en-US" sz="3000" dirty="0" smtClean="0"/>
              <a:t>								-</a:t>
            </a:r>
            <a:r>
              <a:rPr lang="en-US" sz="3000" dirty="0" err="1" smtClean="0"/>
              <a:t>Vachel</a:t>
            </a:r>
            <a:r>
              <a:rPr lang="en-US" sz="3000" dirty="0" smtClean="0"/>
              <a:t> Carter, AmQua, 2018</a:t>
            </a:r>
            <a:endParaRPr lang="en-US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-1" y="6396335"/>
            <a:ext cx="6237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Koch et al. 2018 </a:t>
            </a:r>
            <a:r>
              <a:rPr lang="en-US" i="1" dirty="0" smtClean="0"/>
              <a:t>PAGES Magazine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3053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lIns="64291" tIns="32146" rIns="64291" bIns="32146">
            <a:normAutofit/>
          </a:bodyPr>
          <a:lstStyle/>
          <a:p>
            <a:r>
              <a:rPr lang="en-US" sz="3500" dirty="0" smtClean="0"/>
              <a:t>Paleodata: </a:t>
            </a:r>
            <a:r>
              <a:rPr lang="en-US" sz="3500" dirty="0"/>
              <a:t>Key characteristics</a:t>
            </a:r>
          </a:p>
        </p:txBody>
      </p:sp>
      <p:sp>
        <p:nvSpPr>
          <p:cNvPr id="8" name="AutoShape 4" descr="data:image/jpeg;base64,/9j/4AAQSkZJRgABAQAAAQABAAD/2wCEAAkGBxQTEhUUExMWFhUXGB4YGBcYFx4aHhoaGB8ZGxcgHRgaHCggHh0lHR8YITEhJSosLi4uGh8zODMsNygtLisBCgoKBQUFDgUFDisZExkrKysrKysrKysrKysrKysrKysrKysrKysrKysrKysrKysrKysrKysrKysrKysrKysrK//AABEIAMQBAQMBIgACEQEDEQH/xAAcAAADAAMBAQEAAAAAAAAAAAAEBQYAAwcCAQj/xABBEAABAgQFAgQDBgQFAwQDAAABAhEAAyExBAUSQVEiYQZxgZETMqFCscHR4fAHFBVSI2JykvEWgpNTssLSF0NU/8QAFAEBAAAAAAAAAAAAAAAAAAAAAP/EABQRAQAAAAAAAAAAAAAAAAAAAAD/2gAMAwEAAhEDEQA/AOf5RgZZl65gCnozggCr1CuNjWB85y6WylJDKoTdrWALNHmQqZIQUzJJRUl2NSRudXBFqUgPHZi/SkO9OGPbaAVgMQeC8NcHnDMClJdRJJLMOH/GDMv8H4iYx0Mh6l7iny7l7bRRH+GSqdTlVAAk0uq/lRzATifErpUyQlvlDu5NA9uzwFmGdKmgAgMmx33P3kwzz3wPPww1LSWJZLVf1H2u3YwhOFLs1bNAE5TiKkOxd43ZvjH0pJch/QHaNEzJpgTqIBAuxBaNErBlRYU78QB3hycAtRPb29YsZWKmOPgzJSBu6WWTUVUxo9GEQC8MqUdQILdvwhpgc2Bo7Hg2ejNRrj6wHQ8I61ap05RKrqlgAOQj/wDYWNtIDFjpIZ42YvAkoBkz0pLJCVTUulzqAAUJmzkNXlt4jpGMRuLhulQG+qgZ7j8oJneIUIGohIUpioAk6m3A2U9XgBfFmHmJRLM2bKWvUpjLBA0kBrgP+oia/l1kOASOQI9ZlmXxVOzJFAOB3O57w2lYlISC4ZvpAIcPM0KfbejxT4HFpUliQ7A6QSx/da1uYm8SgqUooQopehYt6R4kYhcs/aSHrSu258oC0QRUaWWpYAJLBIszebe0MsMoVCCoJKk3Y1TcvsK084i8PnyhVQBLEEsSeB9Pu7xtmZ+6dLEgiztpuKEbs0A88T5wCAGBpYOGJDoUmuwKhaEuSzuLg1/P98Qpm4hSrkn8N6cVjS1XgKjOs3BMouCoBQURsCzfnGsZuhKT1BRIYAF6nngQsyzJps8slKqh3Z729DWtoqct/hzNWUgqQBqf5iCpCgAgsxYhTuLs+7QEnIxhRZiOD+kbUom4gvRhQbAeW8XM3+FU77BCyAXSlwXSzg6wG1ByDu4pE+rK52F0pmgIU5oSxvW/FoBHicEuWdK+HDFwQdwY0KTDvOsSFBCQQSlySLdTUB9D7x9yjCoKQpSQokn5qgN2tATcxEfZOKUizUtS0Ps+wiE6VJAS7gpFqNUDaFOBkBcwA2v+2gN6M+UBubs482rvXT9YK/qsxYTWrdWwOzNuG++DU5cg0IA86d3FGZx5wnUr4C1IIdqAvVtnpeA1ZhKUJgF3A0+VvpBIykFBOo6gH2b2aPQw65pCypKSG0i/vG1eP+G6VIOoUI29+IBV/Kdx7n8oyPX82uPsBdZpmgmJUlTkVHUADsQ5HS9duIVeGMolTHVMAIDs7M4ZgUqqWd2ZrQhxOcA/Kmr1e37tFdlWMT8NKQEJ3diwe7Fq+0BSysTLYJCQUgXHSxfZPH6Vh3hMSJgStBJKakMQAS6a87xGSMzYgFavhlQJAb1IFnZ2hnLLj4ksqCVEpSSznSxsCzih4gLES1YjSmYBpALhKlJdRtba945H4rywYbEszJHTcEO3YB719e0XeFzBQ1OpmKSdAZR5oLg9omf4hYoEoTKH+HoAUQKBTqOk8Gx7wCcYgIlkkiopUF3doR4SeEqOqxF+OI1EQXgMEFgqUSA7AD84Dxjp6NJDgk8QuwqUuQaPYmG2IyXqGg9Jq52a7wPjMoKE6gdQ3oxD23tAC4qWlCWBGo8HaANMMsBgNaqjpH4ci8OpuUSigsGPPlartzy7QEtJklaglIcmLHJvDaUsV3u59NTB2o94B8LpRL+IpQdYOkdqA/f+EOzmDkuTWjdXUwUFAj5R81CO3EAyTlsu5c+oZLXB0mimYh+Y1z8DLIrpYizvepskhmqK7wv/AKnvX5SCCenvUM5JDv6QDmOfaBu9wAqhe7NZI2gEWPwqUTFpTUBRA8oGKBHlWIKiSS5NSe5j4VwH1UHZJlxnTANClJO9QP8AcIWLVFZ4UkICNRFTcmnenS8BaZNh5cpKUhKklN1dh/mag7EcxQYXFOKpSQ/UQWDfZIYl6tttElKxBIFlElglRJU+zJFntveDpWJGqqNJDsmqikgsEF2oTwIC1wuYECo0lXSotWrAKdLNRo25pgZeJlaQkIWiWoS1FIdJrXUo6QDWhqXe0SmCxYBospoOlXTV9j2Pe0PMBjrayxH2dRKSaiqB1aXbnmA47n2W/AmGW5LXOnTW9KlxasJhjlSwQGI4MX/8T0AzwxUkq+ypO5AKiVAmm4FacRD4zBoGkiY5BDuGHeAoMmQwC1p1LO9NwWAJNga24eCcxylKh8SWgJmhhpepKnooANwzt+ELMPMG2h0MUkpcJsS6u/Nbd4d4KeAAUmUEl2PxCh1HpUNSlVJAdjakBNrzhCRRwXPT37gilHDwgxU8zFk7qP6CHnivCBKwtNQrpJZnUHD05b6d4Y+E/D4UNc1GpJbpKWII82LVHm0AJk2UYicOlBoL7Agsx4etYfL8Az5pdSkDoDFybXLszOaVisw81KQAG6bkpIDH/TT1hphsYkgfaAILJFGBcEENQcdoDm3/AONsTwr/AMZjI7F/Oft4yA/LywxilynFlSAgqSSAVHa9hx6DmA8pwyTqUoAl2APvvTiNq0KBdFA+osPM3bdvrAPRjH1FSQ5A0hPSA16XNIKknQrXLX8qksoU6jUMDwxHpE/JzgFgtPUekN2pbZ7QSc1lMCCQ9A433c8QFXhp6kKYqHTqD6dTmpFth+kJMwzgrnFQdKh0kEGrfKbm4rCbM/EBJSmUQUgFOkPUhgkn6fWPGUZUpZKlKLnYEitGBJHEAy8Uy0dCgAFKB1NYszFhY1L+UKcFjtHSX0u9NuacRUy1B9MqSJh1NqJCUAjbUQ6iKghIPcAwZiclkTUNplomVZaGANQPlBqPr5WIRxzcFdiEM1q+bfhHzHZklSNKXLsCWYMC+8eJ2FAJBDEUPpAq5YEB7yzGBJUlVAbFt2N6wbiMzRXqFGNAC4V3FL8DeE8yXGmTglTFhCA6jb9TsID1IzEoWo3Cjt949IKmZsGoTtSv3R4xfh6dLPUkAGynp5ecaMNlx+KlCg72Y8ebP5UgNsudMmlk0dy59P08oMyvw1NmK/xUrSHA73rf29RFdkOSSnABIWKmrlKUgFKgmxOzs43DB4qsCFKHw1S6Dq1FTFSBU6kpurQKeUBzeV4HnhS0qQoKSTpAKXKRSo2LkexhXNyGclSk6S6QCfUA0/e0dpwiwslJC0KSEhClpCzpJqalgBSvAvG6ZlqZsrQtSUoSPhuHPU19YBbpI5D+UB+fJksxUeHp50BwUjtuLXb9ubtBXi3IJcgAJUKOAdJdfBctcObccxO5ZiBLXb17fvaAsEzHdwQpiAB1EnhTkN0vUcWg2ROI+VUv5CWOg9KiKEtWYH8wOGhQmaFJICqOCGtwSXqf1glCwVVASkuekaWcMlia6bPveAeYfEGju2npOkDVUtqc8E1HAGzw9y3E7BiUhgSA7OSxaxpQvErhSdIDqLHTejXQ3FdUF5jmwlS1FwpRSFAU2vsS4d7bDgwE7/EHNdU46FEoBcdeqoDKCgzhQLvVoI8JYHCrAOKlfFKqsVqSANm0EV84kcRifiTSoi9WLGvsIMw+bTJdglXDvT2MBY5r4ckS8QoIxCkSgykN/iKDiqWJSGalS/YtVZMSJaihRlmp+ESCARYukVDNvR4V4fxE3VORqrVTH0sRHheZpmKBQNKRYM5IckgknvbiA2Z3NEwAEpNj06gHo5IZwSXAYWijwC0ploHSBpDhiX8jvuA4tEXm+IGmrEbADSPJvevnDvJsdqlodxpDAPZ7Vu2/pAU0rHDdRCQ5CdOtqMHcb0D7Xg7C4/5f8RIIdiC1tVFdyLekTKcSakrU4SwZzswDvQNq9oMlzlEjq6iQkI0MW0sg6QNNQWG7ufMKD+oJ/YjIntauR7R9gIPDYjQpy5SaEORch/pG/EZokhkglR96u/raBVRqw6gJiXFH7fjAbpWVTFVDP51gSZKUKF6bccxaYGaHuG8xvQOKCgeoepAhR4kKfinTxUcGAX5JgtZKizWqbd/3wYqsnnhR1IDpFEm2si/YCjCtSITYDDFeG0pIS5ZR7PWrXh1hpQACQCUpDAFk0KWLE0JtervAN04gkEMsOCop1EKoWo3TprvuHj7jc2EtBWSog2SX6nABD8gi5reFeIzFEpL6mIAAuFvuNQvEzi8wVNUVE+Qe3694DdNnkuTclz5mGOR5WiYNc09LsAD9aOW9DCFa4ZZTmoCNBLM9HUHHpS5FKkwDfOchkiWpctwU1IJAbZiSzMxLXrCDJsT8Nau4vw1b8Q0zDO9KCAtRoQEkstLvUHzc+sTCMSxe7hj6wDrNM1KhpBo4o7h/LnaGPh3EAh9CyAW+ajiqmejNT1iSmYgUABuO31H3xVZPiiUArqCbA0NC9fIX8oCpwpUsJm4cGX1KOtwFPs5UaA82g2cJ4no0TSSFBqOFFXzl7NeJlckTEJMkTCkUUbdRFA/DQwXmeKlLloRMKSgJSyQEubKDge5gKZGOmfGCCgFHWFfD6VK0guVA7bsaQfl6ka1fBIWAxKAdKAr5RqB+Zyew3eJ7C+ItE4pVJAQv/DKwSVJej7P6iGEopTMWqXMSqYkoQCkHTUsNTM7lqEbwGzxDgkz5QJw7JYgOoLZSHNil7Ow8+8cWzaUAtWnn1HskD2DR26ZmClBKlSJLlBNNSdL3N3ck0IpHJfFmKQucrT9lSkkEWYs2q6t4BNhcyUg1cigvxv8AvaGkrxKB1M6rfgGpZton5sMMkwKTMGvhwO5tAUkjNpinCJRt0qJA5a9r25MT2b42epWmaFJN2JelWY8Xt+EdIw6pRlgIVpcdVA4ICm0lSmS5JuCPK8EYvJ8POToWNel2IfUPnBL0pqSQL2HMByDDKOrzENZCCdo3+Ick/lprA6kfMhbXD78Ht5cw3yvLypqerQA2Fyr4iSkiig3lwYlMVhFyVqQp0qSWP74N463gsvSnesZm2Q4fFABZMuYAwmBjThQ3HsYDji3NyT5mCstxplKdy3AMVuP/AIc4xLmWhM9PMpYJb/QohT9gDEnPwSkkhSSCCxBDEHgg2MBU4PMErZT1ayu3a1oZyB5uSG3+jXjnyUqSXFDBEvMZqbKPn9KQHQNJ5T7CMjnn87N/vV7mMgGWAy4zeonSjdTe7bU5MUeEyXDIbXLBLmq1XZnLEsQxJLNbygCVOSKBKQw5IDUoxftXtaGOFxAB2rU2BUaB+6ifK+7wDhOUYZYKVI0OCApCgk9iGURQ1FN2aI3NcmmInTJYCphTXUkEuDUH2ixkZkGYMw7uH/0gtWh1H6bKJec/EmqWCSHDHsKV82gJjB4kyiQQSnjg70MFzc5oyU+4Zva8O8RhZWJnKU+kBgWpqUL0N6NUR4zDwpollaF6muCGPt6G7fmE1h1GZNHxCVXNYtcDiZa5ZlzQCliHI+U7EcERErlEEEFiLGPczGzCGJDG7BiYDXOWIp/D0hMlOphrUHUe1yLWAZ2NXPESKfnQOVD7xFVJnU3O9HNRUF6cbC72gG+Zy0T5RCw9HSti4JYgvoG9w7fhAzpbEg7UiuEw1NX50kVU5JCnKgexoCIlszmD45exIJ+jwAa5ZACtJ0vdqfc0Psoxql0YhNq3UG7D9IGxePJDPS3ZoWYXHqSsMpkh6djtAVa0gIAQrUXdTXADgD3g5eaz5Jl6D8IoQG0pAr3pe9bwlw+KSAovUgVaz7t7Qww86YQsrOoltJUqxrVjyPSAcpzhCJslS5IUWBmHUXUpT1A2uKdu8MMNJMuaVoUHCAoNXUkkF1DctXmEeEx6lrUZiUjpISQ3SQKmlSGc+cbMACkpWhTqUSkKBZgOE3NIB/Lx0z4YJ0qLlf2tyQEkg05btWOZ55i0zV6kgVd+nSf+6rEjkQ9znPSEpllSz0k6gqqXNK3dxUvakSU+cVF1Ek8mAGmQZgswCGJ1OA1N+PwjTIkFZawFzHrE5eUjU7j7uICowObg2U4/1bU+YMaM97PDVOeKCalbOWOsAhyCHOzV5Ec3MqPctJepNjeAps5zNeKnJTKMxemgIcmp6jT7I5iiTPVKAQVEFnVp6iHtV+GLA7xMYVCkpQxKQUghIpd6qa6m5tBksmAohjO/raPKMQSbwlGIIjfhJ/UHgK3AY0oNCSeXjZ/EPL5c/BDErZOJRYtWZLBSlWo8pKkkE1uPJFLxxeka/FvjBEzCpwyUhSwepY2S4Vp7nUAezd4CBmIjSqXG1c2N6cDMK9GhQUz1BoGJemzAwAOiMgz+TX/b90fYC1T4ISoApn9e2vSUklmqGbeuzUEJ5koyi0w6SLgkc1aldmO4ijwmdBVUyRKGkOgLNC39yyKO32noBCjx5JCzLnaanoVdzuglyf8AMHc0AgE+KxZmApSS32jWr3AclgYSqls7EjyMGJnaRTeNDFRYAk8CAdZFjCJYSnXR6ay3t5aqd4dYrNQmSoXBDMC+5I+YDZm1Avp2iMXgZ8t1fCmACpOkkBuWt6wxyLLytlzQpbMUoO4Ysa3ZhejfQNGGwk2a5ly1KAuQKD1tB58K4hneWOxWQXpT5b1FIo5M+4+GToYKCQFAh2br/tNaC8Fpxt9KlFOohbr0nYdJNtqC9RAQmP8ADGJl9bIXpP2FE/KQ9CBu0FS1FQHcU3bux3d94rZ+ajSCtSa261GodIADjgGr1iLzDEplz1pA6CQewdnDfu8AUVNtxdN/Orlt3iazGY8w+0H4nMktQgnt+g/bQuwUgzFsyiCakAm/3QHyTKmLs5FA4Ds9POD5eQLZzT9/Q9jFnlOWS5aRRL6nUp2ILccfnDMYUUv/AKmcF96QHOEYNcs80P0Yh/aN0vHEkaxQnS55a/P7EXk3K0qegJ9jV4AzHw2NNBUJJAqT+/0gJwZukhIKWGpqtQCNK8+UdKgAGUXTdx/qaAJ+CKCxDRqlyhqAO8B6OIJABsKCMMVOTSUqBSsOlqg/Ru8KcPhCmYBMQQGJAUGdm94ADBz9BLvpPEGYrHpUjSkHuTSgrQRUYQpX0qYpNGb9t6RJ4uUErUkbKI9i0AKY3ZbI+JNSnu/5fWPWGkGYrSPUnYekMsJhhIUoqUFBQ0gim4cFxQl4B0uSk0G379o8qkgCA/jMotyYEzDNdAKUl1f+39e0B6x2PTKo2pfGw8z+EJcRmcxV1Edk0H0gdRePJEBsOKWQxWojuox4Cj3jyYMyyQVKB0v1AfMUkHlKgGfzeAb5Fkhml0rLMQsKQbcUsfKrgEO9OlZVlEmTRSllQSAFrTWhqQKHTt3hRl3QkaSulaGhe79LVPrSDE44JoFG9lJ1Ibcs1fLeAttcv+1PsYyJD+o/50/7F/nGQElIn1sK3FQ4oSKeQq949+JcSDh0hwXmAghIGyybXqTakI5ONAAJmyy1yCRzagI2rAOZZl8QgA0H1JubCA2YLDCaousJSLm9+BFZkuBwyAxClPclSg5qB8oFNuzjziCwuMKF36TQt98PpOLNwp+4JP8AzvAdBw0iXqQuVNASalKnA7kEpNPmoTubvCTxaiXLndCgULQFMQAAr5VVfzt/daEsrMCnqUphQuWAcD9AHqQ8Ic3zkzZurRqQkAJBc0G9XvUwFErGhRvYgpIcF7GooTGpeLO2mm5SO+wH9weEKM5TwR6D93jxNzomwL1Dk8wDzE40SwVKZxQGh9iDYHbgwrM4F1K3q/6wnnYhSy6i8eQks7FvpAGYLDIUVKVYGg84cZJLlGadN2Lo2PB8onyiYhyxAfQX5uxF4YZDjCF6VL0g0Zq+/GzQF3LWm6kuAWKkWS+wFifXmCsJPBKQmYpKtVNR0oS9jqJYPVx2HMIJc4JFS7VCRUOC3UxGzwbh8TQoVMoDqSlIcFSmCurZgL2pAPsPOoKB6gKG5FtVacP2EFyV6bApepYajUXS52J3+sIsHMcEAdezHZq0vv8AfBuIxXw5ZIIFGlkq06TWjnZ/21g59nkppqmSQ5cOXdzcdjG/A5TKXRYU/IU30tC7FsVFhpD2BdvIwRKzJaRYON/0gPcmWqXOUgzCdDgVuxv7Q1x80fBUTRQYp/1PT6PAuX5bLWxmklSqllEM9RUbwJneD+EsJCypLOly5ANK96fdAEZctcyzID/MTy9Q9Cx2guV4WSqq8SEuNXyO9tXUVCrmgYwuyyeBLYaXBq/UbitaCG8pfRUVUQAzBlM5BHqPaAIy/IcNLLlc6YCOuydPFACWJ4MMMWjDplqCZaANyXWxTYKUsk3bt7QonY0l1WVVN2KgQ3NSN/8AmAMzzDoUxSrWzh/si9BuD+cAlxjgkOoHcagRWtNNGgZOHLOAW5anvGEEswuWHnw8VmCC9Xww/wAjpSwZQIcBjyxHpAT+Dy3WHKgl7O5f22gbF4YoUUlvSx8osRkk7Q2gjpcdJqHGmjbJu1oQZzglk6wno1GWl7kpPHq3oYBRIk6lM7C5PYXh/kiEJX0uN6m5Hfb0hHNlqlTCFCooYMyrEjWCHUQaB1U5IApAWyVpUwCu6iVsPRRLnYU9I+nGAAEK06jRA1O4cghSnJ3N+eIAM5wlIU7k3oAWJqfIR7RPYFSUoCSNLKUFK4KkpcMe7QDX/qjE/wD9U7/eYyJ/43aMgIzRHto6LkvglPwz8cy+n7QUKhVfmD1CWI4PYxR4bwTh1SpSBq+bUlRIKfhirqYfMxtTaA4opMfEkixI8i0dI8S/w+MpCFypiVoKNeqodLgaiGYXiHm4RoAGU61AKUSOCT9L1iry+SkUa1Deh2DaaE1atxEyqU1RDGTm5ADor7bv53A3gPfiDBoTM6GDhyxG/Zga3eFCpcOMLIXiVFSjpFhc+3Iva3EfMxygILianS9+Bs+7vSkB8yTIVTjVJ0kG1COCAfm2pu/aOhZZ4Uw6QHHxAvqXLX0gsLpTsRwe8J8oGiWDpcqZWpKQkF3epfudoeYfFlKUq+GgBiEnU5DUdr+hgG6PD+GWEj4ASXdSyEqKTsSH+YiytmiZ8TeDwEfGw4YOdTh1M5ehrVn2uYpJOJcsUyVumpBZ2qCDv39YaSMUJhsnWRRKiHQDRRBY6tqdoDkWEx6UjrJS9AohncMekD6wyw81IPSpIHyE2JCiXLG9PwgTxzlgRNKkg6SxFGDcsAGc8xLLWqlTS3qG+6Auk4+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/uDTw94cEwGgUhgVoUrS5D6FBi6Sz1Dg2jo2W4GSJbS0lKiErSCwWkJI3VVnDnzpeE0oAHShWl0htLuNL1CGApzxSGUjFO6whYIGkr0g3FDyAd9vugLPBTAZwmrSGA0yyDQlbmZTnpFexjTmOSyp8kmaiUuaZrhVDoJVpAQQ2otRqAl3hJgsYgqlOSpabLFvlbqZq7epiiwU46QtctM1YXql6SwS/SGOwAve5ptAch8deCk4Za3WCkF9VCou5A0gvqPJYMAwrHOijQrcch2v3aP1TmGTmdJXLZIUtWtRCOlLEGhChUhq139Pz94vyxaC5CRUuEpAAa5Ju5PPvAacrxoIKQXYF3tXgvVhBSmA6gkAJo5AYu4dt+PSJQTlJ0h6Av8Av8oc4TM0k6WeoZjy7P3gDWPf6xkff64OZcZAXcnFlNkSmV/aouAzVbccQ2wWZKCQRMSpOkig6geWZnHER+DxDdOhH+Lp0qKm01IdrV7wwkZgToTqQkhkhQAAPdRsXo5tAWqMYoygkzCZakpSwQCa0U77EU7Ry/x1l0tE5Spc0LSvqSaWOzJSxYuHfb2rsHjEhb60pLgqDAancC4YVa0IfHMxOltISz0BAq9CXvT7IrAc+mojQoQzwOGE1bE9IZ2Zy+weKXCZbIoBKSdi4BJu97HZvSAkctxoCSml3atXpV6fvyj5icyUCCC5Nnc19/IxaTMhwy7ykg2okA3v0WZwCdu5ifzbwgkDVLURwlRcFrsosWar2gCsBihpAIBUAzuW1EVYbwyw+JCZmnQkONJMxVEk/acMzd4kMuxJlq+GpJpdyA2z2pUiHmFmi6WqlnUQbh3HdrQFLgccoqSNEtWhKrONQDnUS7lQ+4CGMnHAgHsNRS6VJL9jZgTEpJn0S4olJAZhdyCfePWLzZMksFgK6nazAUBIdz2gNPjKcudNqoaexNSBfSXam7uX2hLiMmZBWlRLVIPHL25gfCY34inLu7sVE0dyxuz96PDGfjwmWf7mod3I3D1cvWARy5JUWF4ZKyNTUUCeN93pfineAcvnh1B7htm7X38oZLx7D7qOKi1a7CAAy/FfDUoKoqntxDFeKXiUiUhj1/MaBNDvyQ9N6Qpw2DOImKV9gFyQkhzdiwJc7lqReZblqUS+kJJNAkEJoQSHCwxmA9QdnBBgEuI8GKEvWFr+IOoJYVZqsKgPzyIY5eoKAIWVDpDgMoWN90lyW8qRTTFJYpUVF2SaJmaTMFyFsUhfylILA2IiDxOM/l56pahoQolQcB0uOl7sRSu1eYB0AkTBLKulafiAEKZk6tQDkOyqsWv2gLP5YWhOvZVSpQ1F3FgeCD6AQYjFIXpKixSXBYFwpOkgkff2EIs9x6QkAEByGoHYbuALUgB8RgpBH9p5FfoT/wAQ98M/DSgkAAME6gkupv8AupW4+kSqsXUb1s59metS8PMkxZKFJmMlyWCBt2rtvWAopeKQA4+IlQoFDfvq1PaCZWLQFjTMmqSQAoBISfJtTHar1hOnFEAq1lLDShNXIVRXYBnc94J/mZaSlAXN+GdBndIfU3VpD2ALByHgH+FxikJlqC0rSSTpJDsCxCtNQ7OBDjKcelKk6JhQVKPSQ6SWO/BofMRGompShQPxErcbADRQ131O3pDpWIV8QmaC7BRUkJcFQCgQAGIIaneAucNjUsn488lkqLAES6FgVfDYMP8AMdzHL/4mSZWtS0hBSW0lDtq0tRm48rXixy3EKGpI0FJ2YpIcEqLBVNi23MQHj7GGZNWtMxaUqAcFCtKi3UAqpB7KaxgICcmB7FxQwVMEDzIDRpj7GRkB0CWQHLA9LEq2JI+Xk/mYLkTClKhSpDhnIZiC+3EROEztSR1gKIsCKNsKfS8M05+NIcUVyaqYs54apgLZGKZyoJcsobCrOPS/vEf4izMTFAJ0lKaJLMoDgjb/AI7wDjvEKpgIqmuxan47wBKKpimFSakn6kwB2W4pKSQSxJHkf1h1JxTgChHkaVDW8hWJrH5atFSxHIj5hscU0UHHO8BZS8dwBufW9xYEuD+UFy8U9A1Sw00cWSG1XZ7A/cYk5eYI/wDU93+6PM7MZAOpgtXl+JgCPGWCacACkqqCQbsaV9/uhGjEzEOLFtPDMzNB6MQJp1kh99gmAsymJKyUmlK+QAMB6mZqs0JenNQeX/CB5uIUr5i9X9TDTA4BFHDk82q7NHzM8rEs6kl0m16UFz3gExTBacumkPpJ87x8ksFpezxRontuO2zu7E7DiAkVAg8GPqFqWoJe5/ZhhmiQqaybn74EXJVLUFOCx2gLbK5CUpZOlgCk6T1bMQX6VM5PkYaSJ5oVCWAsaSmYkKdSQ0s6mClefD7RH4XMEkA6iC/zbg2PY0+/vB0rMg5U6VEkKZyTR3Z93fb8ICnTjykBlKTRPTK6UggFXSomqFWawLtHNs7xQmTVEBhYVJt3MFZxnBrKQCkMxcMWvvXv60hPKkqVYQG3DzplkqIEfMTJX8yi8e5LoLKo8FfzaaJFa/8AEAtVJUKlJHmIdZTiiHPzdNeB/bQccDmNSlOC9mrCsHl23aAtkHpDkgUsfsmpqaQZLmKV8VMtOlKqkOaJQ5ZyH3eJTB4/5jUJSlnJchth9BDuVmKVHUHY3el3AAHNoBxg9JCAQpD6ta6kKSGI6eAWB9IPwUwuCHohuQqtaeTf7YSpmghioXASCRY3YWfaNi84l1IClEBBKQTSwe3qYCgm4tMqW6lJJQpku9LanItWr7Rz/wAQYwTF6vi6n/fl6ffc7M9zVRT1J1JWAa0KSAwYjf0q3eBcBP0szM/EAsUqNaoOzRKfiK0ClCQBZ7/WDcu8NzJwcUBsr7O/rxXz4gEWmMi2/wCilf2o/wDIr8oyAhtEYlNaVPasNsPlxXNUkpLA2BJJ8qA23hxh1FBCfgzRwdBYs44ZubQEz/LrFShQHJSR9WgjLsQEEvu1fKOj/wBPUnoJZRTXVLJSoEdLrDuQq9BAWKyqRiHLBJYdaDaj1RQJFqqrAS2OxySgpBclrV3eFahDibkSkTvhLYb6qsRR2IBqHhr/ANKy1J6ZnXs7EE8OPMfpARplx4KYPxOGKCUmhBYwwyTCJIKiAXLBwG4uSGv+3gEYltcN6Rik7xeKwiJiSkp2cHSaXI+y9q3sDWI+bLYkd/3QwDHDYhBGpxye1n/GNGaYxJQEpIO/5V9h6QCjD6iyQ5Owj1i8vWgOpBSOTANkYCTpZQBLVLV93hRPmLllSNQIBob0uPoYY4XB4gosi1NSmLbPT8oU4hCwo6h1PXzgNsnDTH1sDvU1Y8CBcTMB3aGMzHAhwQORxCoaVzGJ0gm7PAestxK0KZIChcpNqX8qRX5ZmYDKOGoUu6Rq4appYg+h4jXlGUy3QZqer5UqQaHzTv3blossqlykTPhJBmBiRpTRK6AkAgAMnVQvtAc7zjLZ8+Z8YyikzCdQCSUo00S5FgU6TfmMl4Qy5hQAWSQCSOz1+u+xjreFkyviCWiYFOdTKTpAOn7Mxhegtt2jZj8olzBMC5adRYJJW+oVDhYABL7HisBxjMikoTSu1/2+zQqUmLXxD4TmpK5ilEgkkEpIASL6jyLMHtCcYaWEsUuWu9YBAtZNyY8wX/KlSylIc1aHWE8KLUOqlPLfb0gJmCJeMUN6O7WinPhHg+1W9oAxvheYgOBSAUjGqZP+VRUPW8b8GtSnU9TQsWegb7hSBVyCIyRMUguICkRKCpSkmzPb2I37+sTiJqk0B8oMRjVTOgMkbt2j3/KJ1JYqftX6MfugGmRZcAyyDquCHet3GpqH/iLHBTGvpY0Vpanm52484Q4NLMEpdRppYu/YJA9oa4WczEapaSNJLagSL2HLeTwDXR2lf7B/9o+wH/Myv7B7n8oyAgJGNT8ZfClUqfK7A2tFHJxpYvZi6kk0O3SAXIpfYmIFaYKkY+Yi4JFbuL997QHS8JmiqgddCkpUUBykAaS6dRC2BfbTBsjEpMvRJCEDUHJTqSv5rrLqYFgDWoFI5yjPgfmfkdmGxFY2T8/Sa0JIZTuaAigs3L8wFV4hmzEoSop6kqpoJU4UTq0seXJDbDiPGWpnL0qCS1OTpTS7Xeo5p5QP4cmCbWaRpCgepIIcH+5KqU9al4tpGYBJ6VpZJdIZw92VSjbenAgOf57kOIK5kxSG60p0lwolVN7DuTaEGFxKpZKT8pNSOBdmu8d7w2LTXUU/DUOpRW40rqo1DOKAP+kIPHPhRExCpslKlMAwCgo6buEkBg5rc0ftAc2GdJAOkdRtSgf1dhQe8KFzHcwXisIUEpUGIuIEmCAb5DiUpQpVHcuaUYbagfpDTFY8LlrSqoa48hZSrd3pxEbKxKpZLWNCI9zMZNWKAtQEgE7EAP3G3aAZozYEAkh9wT+UK8VitaieYz+nTHqA+nXfY/jf2jUcKtgdJY2pd3qORQ1gNEyHOR4UVK1oKRUDUHCti5SW/SFkjCKWWAPelvPiKHKcEhILkB6Gh7GgqSPaAfysaiWUrlJUVFlAEAgAXuORwKw5nZpNRMQZSEoU4o5OoqBVpCS9GdxCUYyVp+IlLqSelPUGD3NOYZZdmmImomukKUgBXxACSkEtcee8A/xuYrSUpMkO6dR1KOl7lEtVBTjzhviUrmdSZpUg1ZU1gDdJYF0kFqRLZFm08zGmzeghQ1ra5cDr2e/beDJSUyFicrSpNU6UqBah1Ko7c1gC/EeCGJlErWVpUGCjTSRUjsdx3EcizXBmWtKEkEmj6wSe5AFI7JPMsBa5U8KCgCyCztVWoAMmj+0cyznLh/MqURqGp9QVvQ/Lcd+8AZ4eytKEBUwI1kVLFXaw/SKSUkC+kKuC1ezUItzCnDTa6UknZtQSK0YEjneDZU4lgSeqy1TAAwooAqHIIBfa0A4w8sE0q1SwSaHmjhoKkYFCgBpJBGyumoLknzMKJWKepUSsAaVEvQAuCSxe1hzDjDTXLgsCwYMpOx57t2gIbx14a+CvUkEhQJpUAUor+0gfePWMl4cFYBs8dj8aJQvCA6WY/Io6C5ck66uafKfPaOQTkwDJcrpdvlr5NCmdi0qIZLPzp/8AkG9TaPc7ErUGUskcfu/rAM0QFbhJyFpTUNuUsVPZvweDMLOCWLuUqpLUkkNdT1YdxEllWZmVf5QDRqk/ZAYUL1eH8nMpVKqSS6aF9gTa4Y1/F4Bn8Qf5PaMgf+Zw/wD6iv8AZ+kZATnhvDpUsuKgFj6H0hzipCVS3KRxT/t9rm0fYyAjZyA5YbmNJTGRkB0vIJLywCSwSVcuWFyRDOXPOgAABnqBdjvzGRkA1M2ygAAdIKR8rFn6feK3C4ZMxJ1B+n7jSt4+xkBw/P5YE5YD0JDkkksTcku8JZgjIyA0S0ArSDYqAPvHRMpyGSFksT8RSQoFmY325jIyAaoQhK1pEtGkGxSDs17xqzLLZZQFaAFFKi4obD0jIyAhJ8gS0OmhNzvcxtynDgzS5UWGqp4H3RkZAOMuVoSGA6iQXSDRTgi1qmN2cTDJmFMolATWl/U7xkZAFT8QqdIllZqEkOnpdmLlrmt4d+GMEiZg3UKiYoehAeMjID7mB+FiWSzEFJSRRgogBvICILxLhwnFqUHqQWNRUcRkZAHS3CQly1C3MMpEhPwhMapnFFy2kBJa/ePkZAb8NOLo3AJABs1S3uTDfLUuxcguDSlQw2jIyA8+NAThVdaqFwxba1rVtHKVCMjIDWoRuwEhKtZIdmZ+8fIyA85lh0jSwZwXaF5TWPsZAedMZGRkB//Z"/>
          <p:cNvSpPr>
            <a:spLocks noChangeAspect="1" noChangeArrowheads="1"/>
          </p:cNvSpPr>
          <p:nvPr/>
        </p:nvSpPr>
        <p:spPr bwMode="auto">
          <a:xfrm>
            <a:off x="109389" y="-1259085"/>
            <a:ext cx="3455789" cy="2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data:image/jpeg;base64,/9j/4AAQSkZJRgABAQAAAQABAAD/2wCEAAkGBxQTEhUUExMWFhUXGB4YGBcYFx4aHhoaGB8ZGxcgHRgaHCggHh0lHR8YITEhJSosLi4uGh8zODMsNygtLisBCgoKBQUFDgUFDisZExkrKysrKysrKysrKysrKysrKysrKysrKysrKysrKysrKysrKysrKysrKysrKysrKysrK//AABEIAMQBAQMBIgACEQEDEQH/xAAcAAADAAMBAQEAAAAAAAAAAAAEBQYAAwcCAQj/xABBEAABAgQFAgQDBgQFAwQDAAABAhEAAyExBAUSQVEiYQZxgZETMqFCscHR4fAHFBVSI2JykvEWgpNTssLSF0NU/8QAFAEBAAAAAAAAAAAAAAAAAAAAAP/EABQRAQAAAAAAAAAAAAAAAAAAAAD/2gAMAwEAAhEDEQA/AOf5RgZZl65gCnozggCr1CuNjWB85y6WylJDKoTdrWALNHmQqZIQUzJJRUl2NSRudXBFqUgPHZi/SkO9OGPbaAVgMQeC8NcHnDMClJdRJJLMOH/GDMv8H4iYx0Mh6l7iny7l7bRRH+GSqdTlVAAk0uq/lRzATifErpUyQlvlDu5NA9uzwFmGdKmgAgMmx33P3kwzz3wPPww1LSWJZLVf1H2u3YwhOFLs1bNAE5TiKkOxd43ZvjH0pJch/QHaNEzJpgTqIBAuxBaNErBlRYU78QB3hycAtRPb29YsZWKmOPgzJSBu6WWTUVUxo9GEQC8MqUdQILdvwhpgc2Bo7Hg2ejNRrj6wHQ8I61ap05RKrqlgAOQj/wDYWNtIDFjpIZ42YvAkoBkz0pLJCVTUulzqAAUJmzkNXlt4jpGMRuLhulQG+qgZ7j8oJneIUIGohIUpioAk6m3A2U9XgBfFmHmJRLM2bKWvUpjLBA0kBrgP+oia/l1kOASOQI9ZlmXxVOzJFAOB3O57w2lYlISC4ZvpAIcPM0KfbejxT4HFpUliQ7A6QSx/da1uYm8SgqUooQopehYt6R4kYhcs/aSHrSu258oC0QRUaWWpYAJLBIszebe0MsMoVCCoJKk3Y1TcvsK084i8PnyhVQBLEEsSeB9Pu7xtmZ+6dLEgiztpuKEbs0A88T5wCAGBpYOGJDoUmuwKhaEuSzuLg1/P98Qpm4hSrkn8N6cVjS1XgKjOs3BMouCoBQURsCzfnGsZuhKT1BRIYAF6nngQsyzJps8slKqh3Z729DWtoqct/hzNWUgqQBqf5iCpCgAgsxYhTuLs+7QEnIxhRZiOD+kbUom4gvRhQbAeW8XM3+FU77BCyAXSlwXSzg6wG1ByDu4pE+rK52F0pmgIU5oSxvW/FoBHicEuWdK+HDFwQdwY0KTDvOsSFBCQQSlySLdTUB9D7x9yjCoKQpSQokn5qgN2tATcxEfZOKUizUtS0Ps+wiE6VJAS7gpFqNUDaFOBkBcwA2v+2gN6M+UBubs482rvXT9YK/qsxYTWrdWwOzNuG++DU5cg0IA86d3FGZx5wnUr4C1IIdqAvVtnpeA1ZhKUJgF3A0+VvpBIykFBOo6gH2b2aPQw65pCypKSG0i/vG1eP+G6VIOoUI29+IBV/Kdx7n8oyPX82uPsBdZpmgmJUlTkVHUADsQ5HS9duIVeGMolTHVMAIDs7M4ZgUqqWd2ZrQhxOcA/Kmr1e37tFdlWMT8NKQEJ3diwe7Fq+0BSysTLYJCQUgXHSxfZPH6Vh3hMSJgStBJKakMQAS6a87xGSMzYgFavhlQJAb1IFnZ2hnLLj4ksqCVEpSSznSxsCzih4gLES1YjSmYBpALhKlJdRtba945H4rywYbEszJHTcEO3YB719e0XeFzBQ1OpmKSdAZR5oLg9omf4hYoEoTKH+HoAUQKBTqOk8Gx7wCcYgIlkkiopUF3doR4SeEqOqxF+OI1EQXgMEFgqUSA7AD84Dxjp6NJDgk8QuwqUuQaPYmG2IyXqGg9Jq52a7wPjMoKE6gdQ3oxD23tAC4qWlCWBGo8HaANMMsBgNaqjpH4ci8OpuUSigsGPPlartzy7QEtJklaglIcmLHJvDaUsV3u59NTB2o94B8LpRL+IpQdYOkdqA/f+EOzmDkuTWjdXUwUFAj5R81CO3EAyTlsu5c+oZLXB0mimYh+Y1z8DLIrpYizvepskhmqK7wv/AKnvX5SCCenvUM5JDv6QDmOfaBu9wAqhe7NZI2gEWPwqUTFpTUBRA8oGKBHlWIKiSS5NSe5j4VwH1UHZJlxnTANClJO9QP8AcIWLVFZ4UkICNRFTcmnenS8BaZNh5cpKUhKklN1dh/mag7EcxQYXFOKpSQ/UQWDfZIYl6tttElKxBIFlElglRJU+zJFntveDpWJGqqNJDsmqikgsEF2oTwIC1wuYECo0lXSotWrAKdLNRo25pgZeJlaQkIWiWoS1FIdJrXUo6QDWhqXe0SmCxYBospoOlXTV9j2Pe0PMBjrayxH2dRKSaiqB1aXbnmA47n2W/AmGW5LXOnTW9KlxasJhjlSwQGI4MX/8T0AzwxUkq+ypO5AKiVAmm4FacRD4zBoGkiY5BDuGHeAoMmQwC1p1LO9NwWAJNga24eCcxylKh8SWgJmhhpepKnooANwzt+ELMPMG2h0MUkpcJsS6u/Nbd4d4KeAAUmUEl2PxCh1HpUNSlVJAdjakBNrzhCRRwXPT37gilHDwgxU8zFk7qP6CHnivCBKwtNQrpJZnUHD05b6d4Y+E/D4UNc1GpJbpKWII82LVHm0AJk2UYicOlBoL7Agsx4etYfL8Az5pdSkDoDFybXLszOaVisw81KQAG6bkpIDH/TT1hphsYkgfaAILJFGBcEENQcdoDm3/AONsTwr/AMZjI7F/Oft4yA/LywxilynFlSAgqSSAVHa9hx6DmA8pwyTqUoAl2APvvTiNq0KBdFA+osPM3bdvrAPRjH1FSQ5A0hPSA16XNIKknQrXLX8qksoU6jUMDwxHpE/JzgFgtPUekN2pbZ7QSc1lMCCQ9A433c8QFXhp6kKYqHTqD6dTmpFth+kJMwzgrnFQdKh0kEGrfKbm4rCbM/EBJSmUQUgFOkPUhgkn6fWPGUZUpZKlKLnYEitGBJHEAy8Uy0dCgAFKB1NYszFhY1L+UKcFjtHSX0u9NuacRUy1B9MqSJh1NqJCUAjbUQ6iKghIPcAwZiclkTUNplomVZaGANQPlBqPr5WIRxzcFdiEM1q+bfhHzHZklSNKXLsCWYMC+8eJ2FAJBDEUPpAq5YEB7yzGBJUlVAbFt2N6wbiMzRXqFGNAC4V3FL8DeE8yXGmTglTFhCA6jb9TsID1IzEoWo3Cjt949IKmZsGoTtSv3R4xfh6dLPUkAGynp5ecaMNlx+KlCg72Y8ebP5UgNsudMmlk0dy59P08oMyvw1NmK/xUrSHA73rf29RFdkOSSnABIWKmrlKUgFKgmxOzs43DB4qsCFKHw1S6Dq1FTFSBU6kpurQKeUBzeV4HnhS0qQoKSTpAKXKRSo2LkexhXNyGclSk6S6QCfUA0/e0dpwiwslJC0KSEhClpCzpJqalgBSvAvG6ZlqZsrQtSUoSPhuHPU19YBbpI5D+UB+fJksxUeHp50BwUjtuLXb9ubtBXi3IJcgAJUKOAdJdfBctcObccxO5ZiBLXb17fvaAsEzHdwQpiAB1EnhTkN0vUcWg2ROI+VUv5CWOg9KiKEtWYH8wOGhQmaFJICqOCGtwSXqf1glCwVVASkuekaWcMlia6bPveAeYfEGju2npOkDVUtqc8E1HAGzw9y3E7BiUhgSA7OSxaxpQvErhSdIDqLHTejXQ3FdUF5jmwlS1FwpRSFAU2vsS4d7bDgwE7/EHNdU46FEoBcdeqoDKCgzhQLvVoI8JYHCrAOKlfFKqsVqSANm0EV84kcRifiTSoi9WLGvsIMw+bTJdglXDvT2MBY5r4ckS8QoIxCkSgykN/iKDiqWJSGalS/YtVZMSJaihRlmp+ESCARYukVDNvR4V4fxE3VORqrVTH0sRHheZpmKBQNKRYM5IckgknvbiA2Z3NEwAEpNj06gHo5IZwSXAYWijwC0ploHSBpDhiX8jvuA4tEXm+IGmrEbADSPJvevnDvJsdqlodxpDAPZ7Vu2/pAU0rHDdRCQ5CdOtqMHcb0D7Xg7C4/5f8RIIdiC1tVFdyLekTKcSakrU4SwZzswDvQNq9oMlzlEjq6iQkI0MW0sg6QNNQWG7ufMKD+oJ/YjIntauR7R9gIPDYjQpy5SaEORch/pG/EZokhkglR96u/raBVRqw6gJiXFH7fjAbpWVTFVDP51gSZKUKF6bccxaYGaHuG8xvQOKCgeoepAhR4kKfinTxUcGAX5JgtZKizWqbd/3wYqsnnhR1IDpFEm2si/YCjCtSITYDDFeG0pIS5ZR7PWrXh1hpQACQCUpDAFk0KWLE0JtervAN04gkEMsOCop1EKoWo3TprvuHj7jc2EtBWSog2SX6nABD8gi5reFeIzFEpL6mIAAuFvuNQvEzi8wVNUVE+Qe3694DdNnkuTclz5mGOR5WiYNc09LsAD9aOW9DCFa4ZZTmoCNBLM9HUHHpS5FKkwDfOchkiWpctwU1IJAbZiSzMxLXrCDJsT8Nau4vw1b8Q0zDO9KCAtRoQEkstLvUHzc+sTCMSxe7hj6wDrNM1KhpBo4o7h/LnaGPh3EAh9CyAW+ajiqmejNT1iSmYgUABuO31H3xVZPiiUArqCbA0NC9fIX8oCpwpUsJm4cGX1KOtwFPs5UaA82g2cJ4no0TSSFBqOFFXzl7NeJlckTEJMkTCkUUbdRFA/DQwXmeKlLloRMKSgJSyQEubKDge5gKZGOmfGCCgFHWFfD6VK0guVA7bsaQfl6ka1fBIWAxKAdKAr5RqB+Zyew3eJ7C+ItE4pVJAQv/DKwSVJej7P6iGEopTMWqXMSqYkoQCkHTUsNTM7lqEbwGzxDgkz5QJw7JYgOoLZSHNil7Ow8+8cWzaUAtWnn1HskD2DR26ZmClBKlSJLlBNNSdL3N3ck0IpHJfFmKQucrT9lSkkEWYs2q6t4BNhcyUg1cigvxv8AvaGkrxKB1M6rfgGpZton5sMMkwKTMGvhwO5tAUkjNpinCJRt0qJA5a9r25MT2b42epWmaFJN2JelWY8Xt+EdIw6pRlgIVpcdVA4ICm0lSmS5JuCPK8EYvJ8POToWNel2IfUPnBL0pqSQL2HMByDDKOrzENZCCdo3+Ick/lprA6kfMhbXD78Ht5cw3yvLypqerQA2Fyr4iSkiig3lwYlMVhFyVqQp0qSWP74N463gsvSnesZm2Q4fFABZMuYAwmBjThQ3HsYDji3NyT5mCstxplKdy3AMVuP/AIc4xLmWhM9PMpYJb/QohT9gDEnPwSkkhSSCCxBDEHgg2MBU4PMErZT1ayu3a1oZyB5uSG3+jXjnyUqSXFDBEvMZqbKPn9KQHQNJ5T7CMjnn87N/vV7mMgGWAy4zeonSjdTe7bU5MUeEyXDIbXLBLmq1XZnLEsQxJLNbygCVOSKBKQw5IDUoxftXtaGOFxAB2rU2BUaB+6ifK+7wDhOUYZYKVI0OCApCgk9iGURQ1FN2aI3NcmmInTJYCphTXUkEuDUH2ixkZkGYMw7uH/0gtWh1H6bKJec/EmqWCSHDHsKV82gJjB4kyiQQSnjg70MFzc5oyU+4Zva8O8RhZWJnKU+kBgWpqUL0N6NUR4zDwpollaF6muCGPt6G7fmE1h1GZNHxCVXNYtcDiZa5ZlzQCliHI+U7EcERErlEEEFiLGPczGzCGJDG7BiYDXOWIp/D0hMlOphrUHUe1yLWAZ2NXPESKfnQOVD7xFVJnU3O9HNRUF6cbC72gG+Zy0T5RCw9HSti4JYgvoG9w7fhAzpbEg7UiuEw1NX50kVU5JCnKgexoCIlszmD45exIJ+jwAa5ZACtJ0vdqfc0Psoxql0YhNq3UG7D9IGxePJDPS3ZoWYXHqSsMpkh6djtAVa0gIAQrUXdTXADgD3g5eaz5Jl6D8IoQG0pAr3pe9bwlw+KSAovUgVaz7t7Qww86YQsrOoltJUqxrVjyPSAcpzhCJslS5IUWBmHUXUpT1A2uKdu8MMNJMuaVoUHCAoNXUkkF1DctXmEeEx6lrUZiUjpISQ3SQKmlSGc+cbMACkpWhTqUSkKBZgOE3NIB/Lx0z4YJ0qLlf2tyQEkg05btWOZ55i0zV6kgVd+nSf+6rEjkQ9znPSEpllSz0k6gqqXNK3dxUvakSU+cVF1Ek8mAGmQZgswCGJ1OA1N+PwjTIkFZawFzHrE5eUjU7j7uICowObg2U4/1bU+YMaM97PDVOeKCalbOWOsAhyCHOzV5Ec3MqPctJepNjeAps5zNeKnJTKMxemgIcmp6jT7I5iiTPVKAQVEFnVp6iHtV+GLA7xMYVCkpQxKQUghIpd6qa6m5tBksmAohjO/raPKMQSbwlGIIjfhJ/UHgK3AY0oNCSeXjZ/EPL5c/BDErZOJRYtWZLBSlWo8pKkkE1uPJFLxxeka/FvjBEzCpwyUhSwepY2S4Vp7nUAezd4CBmIjSqXG1c2N6cDMK9GhQUz1BoGJemzAwAOiMgz+TX/b90fYC1T4ISoApn9e2vSUklmqGbeuzUEJ5koyi0w6SLgkc1aldmO4ijwmdBVUyRKGkOgLNC39yyKO32noBCjx5JCzLnaanoVdzuglyf8AMHc0AgE+KxZmApSS32jWr3AclgYSqls7EjyMGJnaRTeNDFRYAk8CAdZFjCJYSnXR6ay3t5aqd4dYrNQmSoXBDMC+5I+YDZm1Avp2iMXgZ8t1fCmACpOkkBuWt6wxyLLytlzQpbMUoO4Ysa3ZhejfQNGGwk2a5ly1KAuQKD1tB58K4hneWOxWQXpT5b1FIo5M+4+GToYKCQFAh2br/tNaC8Fpxt9KlFOohbr0nYdJNtqC9RAQmP8ADGJl9bIXpP2FE/KQ9CBu0FS1FQHcU3bux3d94rZ+ajSCtSa261GodIADjgGr1iLzDEplz1pA6CQewdnDfu8AUVNtxdN/Orlt3iazGY8w+0H4nMktQgnt+g/bQuwUgzFsyiCakAm/3QHyTKmLs5FA4Ds9POD5eQLZzT9/Q9jFnlOWS5aRRL6nUp2ILccfnDMYUUv/AKmcF96QHOEYNcs80P0Yh/aN0vHEkaxQnS55a/P7EXk3K0qegJ9jV4AzHw2NNBUJJAqT+/0gJwZukhIKWGpqtQCNK8+UdKgAGUXTdx/qaAJ+CKCxDRqlyhqAO8B6OIJABsKCMMVOTSUqBSsOlqg/Ru8KcPhCmYBMQQGJAUGdm94ADBz9BLvpPEGYrHpUjSkHuTSgrQRUYQpX0qYpNGb9t6RJ4uUErUkbKI9i0AKY3ZbI+JNSnu/5fWPWGkGYrSPUnYekMsJhhIUoqUFBQ0gim4cFxQl4B0uSk0G379o8qkgCA/jMotyYEzDNdAKUl1f+39e0B6x2PTKo2pfGw8z+EJcRmcxV1Edk0H0gdRePJEBsOKWQxWojuox4Cj3jyYMyyQVKB0v1AfMUkHlKgGfzeAb5Fkhml0rLMQsKQbcUsfKrgEO9OlZVlEmTRSllQSAFrTWhqQKHTt3hRl3QkaSulaGhe79LVPrSDE44JoFG9lJ1Ibcs1fLeAttcv+1PsYyJD+o/50/7F/nGQElIn1sK3FQ4oSKeQq949+JcSDh0hwXmAghIGyybXqTakI5ONAAJmyy1yCRzagI2rAOZZl8QgA0H1JubCA2YLDCaousJSLm9+BFZkuBwyAxClPclSg5qB8oFNuzjziCwuMKF36TQt98PpOLNwp+4JP8AzvAdBw0iXqQuVNASalKnA7kEpNPmoTubvCTxaiXLndCgULQFMQAAr5VVfzt/daEsrMCnqUphQuWAcD9AHqQ8Ic3zkzZurRqQkAJBc0G9XvUwFErGhRvYgpIcF7GooTGpeLO2mm5SO+wH9weEKM5TwR6D93jxNzomwL1Dk8wDzE40SwVKZxQGh9iDYHbgwrM4F1K3q/6wnnYhSy6i8eQks7FvpAGYLDIUVKVYGg84cZJLlGadN2Lo2PB8onyiYhyxAfQX5uxF4YZDjCF6VL0g0Zq+/GzQF3LWm6kuAWKkWS+wFifXmCsJPBKQmYpKtVNR0oS9jqJYPVx2HMIJc4JFS7VCRUOC3UxGzwbh8TQoVMoDqSlIcFSmCurZgL2pAPsPOoKB6gKG5FtVacP2EFyV6bApepYajUXS52J3+sIsHMcEAdezHZq0vv8AfBuIxXw5ZIIFGlkq06TWjnZ/21g59nkppqmSQ5cOXdzcdjG/A5TKXRYU/IU30tC7FsVFhpD2BdvIwRKzJaRYON/0gPcmWqXOUgzCdDgVuxv7Q1x80fBUTRQYp/1PT6PAuX5bLWxmklSqllEM9RUbwJneD+EsJCypLOly5ANK96fdAEZctcyzID/MTy9Q9Cx2guV4WSqq8SEuNXyO9tXUVCrmgYwuyyeBLYaXBq/UbitaCG8pfRUVUQAzBlM5BHqPaAIy/IcNLLlc6YCOuydPFACWJ4MMMWjDplqCZaANyXWxTYKUsk3bt7QonY0l1WVVN2KgQ3NSN/8AmAMzzDoUxSrWzh/si9BuD+cAlxjgkOoHcagRWtNNGgZOHLOAW5anvGEEswuWHnw8VmCC9Xww/wAjpSwZQIcBjyxHpAT+Dy3WHKgl7O5f22gbF4YoUUlvSx8osRkk7Q2gjpcdJqHGmjbJu1oQZzglk6wno1GWl7kpPHq3oYBRIk6lM7C5PYXh/kiEJX0uN6m5Hfb0hHNlqlTCFCooYMyrEjWCHUQaB1U5IApAWyVpUwCu6iVsPRRLnYU9I+nGAAEK06jRA1O4cghSnJ3N+eIAM5wlIU7k3oAWJqfIR7RPYFSUoCSNLKUFK4KkpcMe7QDX/qjE/wD9U7/eYyJ/43aMgIzRHto6LkvglPwz8cy+n7QUKhVfmD1CWI4PYxR4bwTh1SpSBq+bUlRIKfhirqYfMxtTaA4opMfEkixI8i0dI8S/w+MpCFypiVoKNeqodLgaiGYXiHm4RoAGU61AKUSOCT9L1iry+SkUa1Deh2DaaE1atxEyqU1RDGTm5ADor7bv53A3gPfiDBoTM6GDhyxG/Zga3eFCpcOMLIXiVFSjpFhc+3Iva3EfMxygILianS9+Bs+7vSkB8yTIVTjVJ0kG1COCAfm2pu/aOhZZ4Uw6QHHxAvqXLX0gsLpTsRwe8J8oGiWDpcqZWpKQkF3epfudoeYfFlKUq+GgBiEnU5DUdr+hgG6PD+GWEj4ASXdSyEqKTsSH+YiytmiZ8TeDwEfGw4YOdTh1M5ehrVn2uYpJOJcsUyVumpBZ2qCDv39YaSMUJhsnWRRKiHQDRRBY6tqdoDkWEx6UjrJS9AohncMekD6wyw81IPSpIHyE2JCiXLG9PwgTxzlgRNKkg6SxFGDcsAGc8xLLWqlTS3qG+6Auk4+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/uDTw94cEwGgUhgVoUrS5D6FBi6Sz1Dg2jo2W4GSJbS0lKiErSCwWkJI3VVnDnzpeE0oAHShWl0htLuNL1CGApzxSGUjFO6whYIGkr0g3FDyAd9vugLPBTAZwmrSGA0yyDQlbmZTnpFexjTmOSyp8kmaiUuaZrhVDoJVpAQQ2otRqAl3hJgsYgqlOSpabLFvlbqZq7epiiwU46QtctM1YXql6SwS/SGOwAve5ptAch8deCk4Za3WCkF9VCou5A0gvqPJYMAwrHOijQrcch2v3aP1TmGTmdJXLZIUtWtRCOlLEGhChUhq139Pz94vyxaC5CRUuEpAAa5Ju5PPvAacrxoIKQXYF3tXgvVhBSmA6gkAJo5AYu4dt+PSJQTlJ0h6Av8Av8oc4TM0k6WeoZjy7P3gDWPf6xkff64OZcZAXcnFlNkSmV/aouAzVbccQ2wWZKCQRMSpOkig6geWZnHER+DxDdOhH+Lp0qKm01IdrV7wwkZgToTqQkhkhQAAPdRsXo5tAWqMYoygkzCZakpSwQCa0U77EU7Ry/x1l0tE5Spc0LSvqSaWOzJSxYuHfb2rsHjEhb60pLgqDAancC4YVa0IfHMxOltISz0BAq9CXvT7IrAc+mojQoQzwOGE1bE9IZ2Zy+weKXCZbIoBKSdi4BJu97HZvSAkctxoCSml3atXpV6fvyj5icyUCCC5Nnc19/IxaTMhwy7ykg2okA3v0WZwCdu5ifzbwgkDVLURwlRcFrsosWar2gCsBihpAIBUAzuW1EVYbwyw+JCZmnQkONJMxVEk/acMzd4kMuxJlq+GpJpdyA2z2pUiHmFmi6WqlnUQbh3HdrQFLgccoqSNEtWhKrONQDnUS7lQ+4CGMnHAgHsNRS6VJL9jZgTEpJn0S4olJAZhdyCfePWLzZMksFgK6nazAUBIdz2gNPjKcudNqoaexNSBfSXam7uX2hLiMmZBWlRLVIPHL25gfCY34inLu7sVE0dyxuz96PDGfjwmWf7mod3I3D1cvWARy5JUWF4ZKyNTUUCeN93pfineAcvnh1B7htm7X38oZLx7D7qOKi1a7CAAy/FfDUoKoqntxDFeKXiUiUhj1/MaBNDvyQ9N6Qpw2DOImKV9gFyQkhzdiwJc7lqReZblqUS+kJJNAkEJoQSHCwxmA9QdnBBgEuI8GKEvWFr+IOoJYVZqsKgPzyIY5eoKAIWVDpDgMoWN90lyW8qRTTFJYpUVF2SaJmaTMFyFsUhfylILA2IiDxOM/l56pahoQolQcB0uOl7sRSu1eYB0AkTBLKulafiAEKZk6tQDkOyqsWv2gLP5YWhOvZVSpQ1F3FgeCD6AQYjFIXpKixSXBYFwpOkgkff2EIs9x6QkAEByGoHYbuALUgB8RgpBH9p5FfoT/wAQ98M/DSgkAAME6gkupv8AupW4+kSqsXUb1s59metS8PMkxZKFJmMlyWCBt2rtvWAopeKQA4+IlQoFDfvq1PaCZWLQFjTMmqSQAoBISfJtTHar1hOnFEAq1lLDShNXIVRXYBnc94J/mZaSlAXN+GdBndIfU3VpD2ALByHgH+FxikJlqC0rSSTpJDsCxCtNQ7OBDjKcelKk6JhQVKPSQ6SWO/BofMRGompShQPxErcbADRQ131O3pDpWIV8QmaC7BRUkJcFQCgQAGIIaneAucNjUsn488lkqLAES6FgVfDYMP8AMdzHL/4mSZWtS0hBSW0lDtq0tRm48rXixy3EKGpI0FJ2YpIcEqLBVNi23MQHj7GGZNWtMxaUqAcFCtKi3UAqpB7KaxgICcmB7FxQwVMEDzIDRpj7GRkB0CWQHLA9LEq2JI+Xk/mYLkTClKhSpDhnIZiC+3EROEztSR1gKIsCKNsKfS8M05+NIcUVyaqYs54apgLZGKZyoJcsobCrOPS/vEf4izMTFAJ0lKaJLMoDgjb/AI7wDjvEKpgIqmuxan47wBKKpimFSakn6kwB2W4pKSQSxJHkf1h1JxTgChHkaVDW8hWJrH5atFSxHIj5hscU0UHHO8BZS8dwBufW9xYEuD+UFy8U9A1Sw00cWSG1XZ7A/cYk5eYI/wDU93+6PM7MZAOpgtXl+JgCPGWCacACkqqCQbsaV9/uhGjEzEOLFtPDMzNB6MQJp1kh99gmAsymJKyUmlK+QAMB6mZqs0JenNQeX/CB5uIUr5i9X9TDTA4BFHDk82q7NHzM8rEs6kl0m16UFz3gExTBacumkPpJ87x8ksFpezxRontuO2zu7E7DiAkVAg8GPqFqWoJe5/ZhhmiQqaybn74EXJVLUFOCx2gLbK5CUpZOlgCk6T1bMQX6VM5PkYaSJ5oVCWAsaSmYkKdSQ0s6mClefD7RH4XMEkA6iC/zbg2PY0+/vB0rMg5U6VEkKZyTR3Z93fb8ICnTjykBlKTRPTK6UggFXSomqFWawLtHNs7xQmTVEBhYVJt3MFZxnBrKQCkMxcMWvvXv60hPKkqVYQG3DzplkqIEfMTJX8yi8e5LoLKo8FfzaaJFa/8AEAtVJUKlJHmIdZTiiHPzdNeB/bQccDmNSlOC9mrCsHl23aAtkHpDkgUsfsmpqaQZLmKV8VMtOlKqkOaJQ5ZyH3eJTB4/5jUJSlnJchth9BDuVmKVHUHY3el3AAHNoBxg9JCAQpD6ta6kKSGI6eAWB9IPwUwuCHohuQqtaeTf7YSpmghioXASCRY3YWfaNi84l1IClEBBKQTSwe3qYCgm4tMqW6lJJQpku9LanItWr7Rz/wAQYwTF6vi6n/fl6ffc7M9zVRT1J1JWAa0KSAwYjf0q3eBcBP0szM/EAsUqNaoOzRKfiK0ClCQBZ7/WDcu8NzJwcUBsr7O/rxXz4gEWmMi2/wCilf2o/wDIr8oyAhtEYlNaVPasNsPlxXNUkpLA2BJJ8qA23hxh1FBCfgzRwdBYs44ZubQEz/LrFShQHJSR9WgjLsQEEvu1fKOj/wBPUnoJZRTXVLJSoEdLrDuQq9BAWKyqRiHLBJYdaDaj1RQJFqqrAS2OxySgpBclrV3eFahDibkSkTvhLYb6qsRR2IBqHhr/ANKy1J6ZnXs7EE8OPMfpARplx4KYPxOGKCUmhBYwwyTCJIKiAXLBwG4uSGv+3gEYltcN6Rik7xeKwiJiSkp2cHSaXI+y9q3sDWI+bLYkd/3QwDHDYhBGpxye1n/GNGaYxJQEpIO/5V9h6QCjD6iyQ5Owj1i8vWgOpBSOTANkYCTpZQBLVLV93hRPmLllSNQIBob0uPoYY4XB4gosi1NSmLbPT8oU4hCwo6h1PXzgNsnDTH1sDvU1Y8CBcTMB3aGMzHAhwQORxCoaVzGJ0gm7PAestxK0KZIChcpNqX8qRX5ZmYDKOGoUu6Rq4appYg+h4jXlGUy3QZqer5UqQaHzTv3blossqlykTPhJBmBiRpTRK6AkAgAMnVQvtAc7zjLZ8+Z8YyikzCdQCSUo00S5FgU6TfmMl4Qy5hQAWSQCSOz1+u+xjreFkyviCWiYFOdTKTpAOn7Mxhegtt2jZj8olzBMC5adRYJJW+oVDhYABL7HisBxjMikoTSu1/2+zQqUmLXxD4TmpK5ilEgkkEpIASL6jyLMHtCcYaWEsUuWu9YBAtZNyY8wX/KlSylIc1aHWE8KLUOqlPLfb0gJmCJeMUN6O7WinPhHg+1W9oAxvheYgOBSAUjGqZP+VRUPW8b8GtSnU9TQsWegb7hSBVyCIyRMUguICkRKCpSkmzPb2I37+sTiJqk0B8oMRjVTOgMkbt2j3/KJ1JYqftX6MfugGmRZcAyyDquCHet3GpqH/iLHBTGvpY0Vpanm52484Q4NLMEpdRppYu/YJA9oa4WczEapaSNJLagSL2HLeTwDXR2lf7B/9o+wH/Myv7B7n8oyAgJGNT8ZfClUqfK7A2tFHJxpYvZi6kk0O3SAXIpfYmIFaYKkY+Yi4JFbuL997QHS8JmiqgddCkpUUBykAaS6dRC2BfbTBsjEpMvRJCEDUHJTqSv5rrLqYFgDWoFI5yjPgfmfkdmGxFY2T8/Sa0JIZTuaAigs3L8wFV4hmzEoSop6kqpoJU4UTq0seXJDbDiPGWpnL0qCS1OTpTS7Xeo5p5QP4cmCbWaRpCgepIIcH+5KqU9al4tpGYBJ6VpZJdIZw92VSjbenAgOf57kOIK5kxSG60p0lwolVN7DuTaEGFxKpZKT8pNSOBdmu8d7w2LTXUU/DUOpRW40rqo1DOKAP+kIPHPhRExCpslKlMAwCgo6buEkBg5rc0ftAc2GdJAOkdRtSgf1dhQe8KFzHcwXisIUEpUGIuIEmCAb5DiUpQpVHcuaUYbagfpDTFY8LlrSqoa48hZSrd3pxEbKxKpZLWNCI9zMZNWKAtQEgE7EAP3G3aAZozYEAkh9wT+UK8VitaieYz+nTHqA+nXfY/jf2jUcKtgdJY2pd3qORQ1gNEyHOR4UVK1oKRUDUHCti5SW/SFkjCKWWAPelvPiKHKcEhILkB6Gh7GgqSPaAfysaiWUrlJUVFlAEAgAXuORwKw5nZpNRMQZSEoU4o5OoqBVpCS9GdxCUYyVp+IlLqSelPUGD3NOYZZdmmImomukKUgBXxACSkEtcee8A/xuYrSUpMkO6dR1KOl7lEtVBTjzhviUrmdSZpUg1ZU1gDdJYF0kFqRLZFm08zGmzeghQ1ra5cDr2e/beDJSUyFicrSpNU6UqBah1Ko7c1gC/EeCGJlErWVpUGCjTSRUjsdx3EcizXBmWtKEkEmj6wSe5AFI7JPMsBa5U8KCgCyCztVWoAMmj+0cyznLh/MqURqGp9QVvQ/Lcd+8AZ4eytKEBUwI1kVLFXaw/SKSUkC+kKuC1ezUItzCnDTa6UknZtQSK0YEjneDZU4lgSeqy1TAAwooAqHIIBfa0A4w8sE0q1SwSaHmjhoKkYFCgBpJBGyumoLknzMKJWKepUSsAaVEvQAuCSxe1hzDjDTXLgsCwYMpOx57t2gIbx14a+CvUkEhQJpUAUor+0gfePWMl4cFYBs8dj8aJQvCA6WY/Io6C5ck66uafKfPaOQTkwDJcrpdvlr5NCmdi0qIZLPzp/8AkG9TaPc7ErUGUskcfu/rAM0QFbhJyFpTUNuUsVPZvweDMLOCWLuUqpLUkkNdT1YdxEllWZmVf5QDRqk/ZAYUL1eH8nMpVKqSS6aF9gTa4Y1/F4Bn8Qf5PaMgf+Zw/wD6iv8AZ+kZATnhvDpUsuKgFj6H0hzipCVS3KRxT/t9rm0fYyAjZyA5YbmNJTGRkB0vIJLywCSwSVcuWFyRDOXPOgAABnqBdjvzGRkA1M2ygAAdIKR8rFn6feK3C4ZMxJ1B+n7jSt4+xkBw/P5YE5YD0JDkkksTcku8JZgjIyA0S0ArSDYqAPvHRMpyGSFksT8RSQoFmY325jIyAaoQhK1pEtGkGxSDs17xqzLLZZQFaAFFKi4obD0jIyAhJ8gS0OmhNzvcxtynDgzS5UWGqp4H3RkZAOMuVoSGA6iQXSDRTgi1qmN2cTDJmFMolATWl/U7xkZAFT8QqdIllZqEkOnpdmLlrmt4d+GMEiZg3UKiYoehAeMjID7mB+FiWSzEFJSRRgogBvICILxLhwnFqUHqQWNRUcRkZAHS3CQly1C3MMpEhPwhMapnFFy2kBJa/ePkZAb8NOLo3AJABs1S3uTDfLUuxcguDSlQw2jIyA8+NAThVdaqFwxba1rVtHKVCMjIDWoRuwEhKtZIdmZ+8fIyA85lh0jSwZwXaF5TWPsZAedMZGRkB//Z"/>
          <p:cNvSpPr>
            <a:spLocks noChangeAspect="1" noChangeArrowheads="1"/>
          </p:cNvSpPr>
          <p:nvPr/>
        </p:nvSpPr>
        <p:spPr bwMode="auto">
          <a:xfrm>
            <a:off x="216545" y="-1151929"/>
            <a:ext cx="3455789" cy="2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4405" y="611392"/>
            <a:ext cx="844548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‘Long Tail’</a:t>
            </a:r>
            <a:r>
              <a:rPr lang="en-US" sz="2200" dirty="0" smtClean="0"/>
              <a:t>:  Collected in the field &amp; lab by many individuals and scientific teams.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Heterogeneity</a:t>
            </a:r>
            <a:r>
              <a:rPr lang="en-US" sz="2200" dirty="0" smtClean="0"/>
              <a:t>: Many kinds of measurements &amp; methods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Distributed Scientific Expertise </a:t>
            </a:r>
            <a:r>
              <a:rPr lang="en-US" sz="2200" dirty="0" smtClean="0"/>
              <a:t>by </a:t>
            </a:r>
            <a:r>
              <a:rPr lang="en-US" sz="2200" dirty="0"/>
              <a:t>proxy type, archive type, region, time period, and/or taxonomic group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Commonality</a:t>
            </a:r>
            <a:r>
              <a:rPr lang="en-US" sz="2200" dirty="0"/>
              <a:t>:  All involve measurements of </a:t>
            </a:r>
            <a:r>
              <a:rPr lang="en-US" sz="2200" i="1" dirty="0"/>
              <a:t>proxies</a:t>
            </a:r>
            <a:r>
              <a:rPr lang="en-US" sz="2200" dirty="0"/>
              <a:t> in various geological </a:t>
            </a:r>
            <a:r>
              <a:rPr lang="en-US" sz="2200" i="1" dirty="0"/>
              <a:t>archives</a:t>
            </a:r>
            <a:r>
              <a:rPr lang="en-US" sz="2200" dirty="0"/>
              <a:t> by </a:t>
            </a:r>
            <a:r>
              <a:rPr lang="en-US" sz="2200" i="1" dirty="0"/>
              <a:t>depth</a:t>
            </a:r>
            <a:r>
              <a:rPr lang="en-US" sz="2200" dirty="0"/>
              <a:t>, from which we estimate </a:t>
            </a:r>
            <a:r>
              <a:rPr lang="en-US" sz="2200" i="1" dirty="0"/>
              <a:t>time</a:t>
            </a:r>
            <a:r>
              <a:rPr lang="en-US" sz="2200" dirty="0"/>
              <a:t>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Long Shelf Life</a:t>
            </a:r>
            <a:r>
              <a:rPr lang="en-US" sz="2200" dirty="0" smtClean="0"/>
              <a:t>: specimens &amp; samples collected decades ago are can be re-analyzed</a:t>
            </a:r>
          </a:p>
        </p:txBody>
      </p:sp>
      <p:pic>
        <p:nvPicPr>
          <p:cNvPr id="1026" name="Picture 2" descr="http://www.windows2universe.org/earth/climate/images/sediment_core_s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43" b="54259"/>
          <a:stretch/>
        </p:blipFill>
        <p:spPr bwMode="auto">
          <a:xfrm>
            <a:off x="624405" y="4598096"/>
            <a:ext cx="2425756" cy="231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6664" r="37529" b="21433"/>
          <a:stretch/>
        </p:blipFill>
        <p:spPr>
          <a:xfrm>
            <a:off x="3461071" y="4337066"/>
            <a:ext cx="3341900" cy="2520934"/>
          </a:xfrm>
          <a:prstGeom prst="rect">
            <a:avLst/>
          </a:prstGeom>
        </p:spPr>
      </p:pic>
      <p:pic>
        <p:nvPicPr>
          <p:cNvPr id="1028" name="Picture 4" descr="https://encrypted-tbn0.gstatic.com/images?q=tbn:ANd9GcTIyc88JfvMuj2BqF63nlYr3AHGCXCICcRyfhf79IZE6UPSwIj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/>
          <a:stretch/>
        </p:blipFill>
        <p:spPr bwMode="auto">
          <a:xfrm>
            <a:off x="7044407" y="4337066"/>
            <a:ext cx="1808915" cy="252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-513869" y="1399428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Bad News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616461" y="3341170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Good News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0" y="2674962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740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lIns="64291" tIns="32146" rIns="64291" bIns="32146">
            <a:normAutofit/>
          </a:bodyPr>
          <a:lstStyle/>
          <a:p>
            <a:r>
              <a:rPr lang="en-US" sz="3500" dirty="0" smtClean="0"/>
              <a:t>Challenge:  Long Tail Data</a:t>
            </a:r>
            <a:endParaRPr lang="en-US" sz="3500" dirty="0"/>
          </a:p>
        </p:txBody>
      </p:sp>
      <p:sp>
        <p:nvSpPr>
          <p:cNvPr id="8" name="AutoShape 4" descr="data:image/jpeg;base64,/9j/4AAQSkZJRgABAQAAAQABAAD/2wCEAAkGBxQTEhUUExMWFhUXGB4YGBcYFx4aHhoaGB8ZGxcgHRgaHCggHh0lHR8YITEhJSosLi4uGh8zODMsNygtLisBCgoKBQUFDgUFDisZExkrKysrKysrKysrKysrKysrKysrKysrKysrKysrKysrKysrKysrKysrKysrKysrKysrK//AABEIAMQBAQMBIgACEQEDEQH/xAAcAAADAAMBAQEAAAAAAAAAAAAEBQYAAwcCAQj/xABBEAABAgQFAgQDBgQFAwQDAAABAhEAAyExBAUSQVEiYQZxgZETMqFCscHR4fAHFBVSI2JykvEWgpNTssLSF0NU/8QAFAEBAAAAAAAAAAAAAAAAAAAAAP/EABQRAQAAAAAAAAAAAAAAAAAAAAD/2gAMAwEAAhEDEQA/AOf5RgZZl65gCnozggCr1CuNjWB85y6WylJDKoTdrWALNHmQqZIQUzJJRUl2NSRudXBFqUgPHZi/SkO9OGPbaAVgMQeC8NcHnDMClJdRJJLMOH/GDMv8H4iYx0Mh6l7iny7l7bRRH+GSqdTlVAAk0uq/lRzATifErpUyQlvlDu5NA9uzwFmGdKmgAgMmx33P3kwzz3wPPww1LSWJZLVf1H2u3YwhOFLs1bNAE5TiKkOxd43ZvjH0pJch/QHaNEzJpgTqIBAuxBaNErBlRYU78QB3hycAtRPb29YsZWKmOPgzJSBu6WWTUVUxo9GEQC8MqUdQILdvwhpgc2Bo7Hg2ejNRrj6wHQ8I61ap05RKrqlgAOQj/wDYWNtIDFjpIZ42YvAkoBkz0pLJCVTUulzqAAUJmzkNXlt4jpGMRuLhulQG+qgZ7j8oJneIUIGohIUpioAk6m3A2U9XgBfFmHmJRLM2bKWvUpjLBA0kBrgP+oia/l1kOASOQI9ZlmXxVOzJFAOB3O57w2lYlISC4ZvpAIcPM0KfbejxT4HFpUliQ7A6QSx/da1uYm8SgqUooQopehYt6R4kYhcs/aSHrSu258oC0QRUaWWpYAJLBIszebe0MsMoVCCoJKk3Y1TcvsK084i8PnyhVQBLEEsSeB9Pu7xtmZ+6dLEgiztpuKEbs0A88T5wCAGBpYOGJDoUmuwKhaEuSzuLg1/P98Qpm4hSrkn8N6cVjS1XgKjOs3BMouCoBQURsCzfnGsZuhKT1BRIYAF6nngQsyzJps8slKqh3Z729DWtoqct/hzNWUgqQBqf5iCpCgAgsxYhTuLs+7QEnIxhRZiOD+kbUom4gvRhQbAeW8XM3+FU77BCyAXSlwXSzg6wG1ByDu4pE+rK52F0pmgIU5oSxvW/FoBHicEuWdK+HDFwQdwY0KTDvOsSFBCQQSlySLdTUB9D7x9yjCoKQpSQokn5qgN2tATcxEfZOKUizUtS0Ps+wiE6VJAS7gpFqNUDaFOBkBcwA2v+2gN6M+UBubs482rvXT9YK/qsxYTWrdWwOzNuG++DU5cg0IA86d3FGZx5wnUr4C1IIdqAvVtnpeA1ZhKUJgF3A0+VvpBIykFBOo6gH2b2aPQw65pCypKSG0i/vG1eP+G6VIOoUI29+IBV/Kdx7n8oyPX82uPsBdZpmgmJUlTkVHUADsQ5HS9duIVeGMolTHVMAIDs7M4ZgUqqWd2ZrQhxOcA/Kmr1e37tFdlWMT8NKQEJ3diwe7Fq+0BSysTLYJCQUgXHSxfZPH6Vh3hMSJgStBJKakMQAS6a87xGSMzYgFavhlQJAb1IFnZ2hnLLj4ksqCVEpSSznSxsCzih4gLES1YjSmYBpALhKlJdRtba945H4rywYbEszJHTcEO3YB719e0XeFzBQ1OpmKSdAZR5oLg9omf4hYoEoTKH+HoAUQKBTqOk8Gx7wCcYgIlkkiopUF3doR4SeEqOqxF+OI1EQXgMEFgqUSA7AD84Dxjp6NJDgk8QuwqUuQaPYmG2IyXqGg9Jq52a7wPjMoKE6gdQ3oxD23tAC4qWlCWBGo8HaANMMsBgNaqjpH4ci8OpuUSigsGPPlartzy7QEtJklaglIcmLHJvDaUsV3u59NTB2o94B8LpRL+IpQdYOkdqA/f+EOzmDkuTWjdXUwUFAj5R81CO3EAyTlsu5c+oZLXB0mimYh+Y1z8DLIrpYizvepskhmqK7wv/AKnvX5SCCenvUM5JDv6QDmOfaBu9wAqhe7NZI2gEWPwqUTFpTUBRA8oGKBHlWIKiSS5NSe5j4VwH1UHZJlxnTANClJO9QP8AcIWLVFZ4UkICNRFTcmnenS8BaZNh5cpKUhKklN1dh/mag7EcxQYXFOKpSQ/UQWDfZIYl6tttElKxBIFlElglRJU+zJFntveDpWJGqqNJDsmqikgsEF2oTwIC1wuYECo0lXSotWrAKdLNRo25pgZeJlaQkIWiWoS1FIdJrXUo6QDWhqXe0SmCxYBospoOlXTV9j2Pe0PMBjrayxH2dRKSaiqB1aXbnmA47n2W/AmGW5LXOnTW9KlxasJhjlSwQGI4MX/8T0AzwxUkq+ypO5AKiVAmm4FacRD4zBoGkiY5BDuGHeAoMmQwC1p1LO9NwWAJNga24eCcxylKh8SWgJmhhpepKnooANwzt+ELMPMG2h0MUkpcJsS6u/Nbd4d4KeAAUmUEl2PxCh1HpUNSlVJAdjakBNrzhCRRwXPT37gilHDwgxU8zFk7qP6CHnivCBKwtNQrpJZnUHD05b6d4Y+E/D4UNc1GpJbpKWII82LVHm0AJk2UYicOlBoL7Agsx4etYfL8Az5pdSkDoDFybXLszOaVisw81KQAG6bkpIDH/TT1hphsYkgfaAILJFGBcEENQcdoDm3/AONsTwr/AMZjI7F/Oft4yA/LywxilynFlSAgqSSAVHa9hx6DmA8pwyTqUoAl2APvvTiNq0KBdFA+osPM3bdvrAPRjH1FSQ5A0hPSA16XNIKknQrXLX8qksoU6jUMDwxHpE/JzgFgtPUekN2pbZ7QSc1lMCCQ9A433c8QFXhp6kKYqHTqD6dTmpFth+kJMwzgrnFQdKh0kEGrfKbm4rCbM/EBJSmUQUgFOkPUhgkn6fWPGUZUpZKlKLnYEitGBJHEAy8Uy0dCgAFKB1NYszFhY1L+UKcFjtHSX0u9NuacRUy1B9MqSJh1NqJCUAjbUQ6iKghIPcAwZiclkTUNplomVZaGANQPlBqPr5WIRxzcFdiEM1q+bfhHzHZklSNKXLsCWYMC+8eJ2FAJBDEUPpAq5YEB7yzGBJUlVAbFt2N6wbiMzRXqFGNAC4V3FL8DeE8yXGmTglTFhCA6jb9TsID1IzEoWo3Cjt949IKmZsGoTtSv3R4xfh6dLPUkAGynp5ecaMNlx+KlCg72Y8ebP5UgNsudMmlk0dy59P08oMyvw1NmK/xUrSHA73rf29RFdkOSSnABIWKmrlKUgFKgmxOzs43DB4qsCFKHw1S6Dq1FTFSBU6kpurQKeUBzeV4HnhS0qQoKSTpAKXKRSo2LkexhXNyGclSk6S6QCfUA0/e0dpwiwslJC0KSEhClpCzpJqalgBSvAvG6ZlqZsrQtSUoSPhuHPU19YBbpI5D+UB+fJksxUeHp50BwUjtuLXb9ubtBXi3IJcgAJUKOAdJdfBctcObccxO5ZiBLXb17fvaAsEzHdwQpiAB1EnhTkN0vUcWg2ROI+VUv5CWOg9KiKEtWYH8wOGhQmaFJICqOCGtwSXqf1glCwVVASkuekaWcMlia6bPveAeYfEGju2npOkDVUtqc8E1HAGzw9y3E7BiUhgSA7OSxaxpQvErhSdIDqLHTejXQ3FdUF5jmwlS1FwpRSFAU2vsS4d7bDgwE7/EHNdU46FEoBcdeqoDKCgzhQLvVoI8JYHCrAOKlfFKqsVqSANm0EV84kcRifiTSoi9WLGvsIMw+bTJdglXDvT2MBY5r4ckS8QoIxCkSgykN/iKDiqWJSGalS/YtVZMSJaihRlmp+ESCARYukVDNvR4V4fxE3VORqrVTH0sRHheZpmKBQNKRYM5IckgknvbiA2Z3NEwAEpNj06gHo5IZwSXAYWijwC0ploHSBpDhiX8jvuA4tEXm+IGmrEbADSPJvevnDvJsdqlodxpDAPZ7Vu2/pAU0rHDdRCQ5CdOtqMHcb0D7Xg7C4/5f8RIIdiC1tVFdyLekTKcSakrU4SwZzswDvQNq9oMlzlEjq6iQkI0MW0sg6QNNQWG7ufMKD+oJ/YjIntauR7R9gIPDYjQpy5SaEORch/pG/EZokhkglR96u/raBVRqw6gJiXFH7fjAbpWVTFVDP51gSZKUKF6bccxaYGaHuG8xvQOKCgeoepAhR4kKfinTxUcGAX5JgtZKizWqbd/3wYqsnnhR1IDpFEm2si/YCjCtSITYDDFeG0pIS5ZR7PWrXh1hpQACQCUpDAFk0KWLE0JtervAN04gkEMsOCop1EKoWo3TprvuHj7jc2EtBWSog2SX6nABD8gi5reFeIzFEpL6mIAAuFvuNQvEzi8wVNUVE+Qe3694DdNnkuTclz5mGOR5WiYNc09LsAD9aOW9DCFa4ZZTmoCNBLM9HUHHpS5FKkwDfOchkiWpctwU1IJAbZiSzMxLXrCDJsT8Nau4vw1b8Q0zDO9KCAtRoQEkstLvUHzc+sTCMSxe7hj6wDrNM1KhpBo4o7h/LnaGPh3EAh9CyAW+ajiqmejNT1iSmYgUABuO31H3xVZPiiUArqCbA0NC9fIX8oCpwpUsJm4cGX1KOtwFPs5UaA82g2cJ4no0TSSFBqOFFXzl7NeJlckTEJMkTCkUUbdRFA/DQwXmeKlLloRMKSgJSyQEubKDge5gKZGOmfGCCgFHWFfD6VK0guVA7bsaQfl6ka1fBIWAxKAdKAr5RqB+Zyew3eJ7C+ItE4pVJAQv/DKwSVJej7P6iGEopTMWqXMSqYkoQCkHTUsNTM7lqEbwGzxDgkz5QJw7JYgOoLZSHNil7Ow8+8cWzaUAtWnn1HskD2DR26ZmClBKlSJLlBNNSdL3N3ck0IpHJfFmKQucrT9lSkkEWYs2q6t4BNhcyUg1cigvxv8AvaGkrxKB1M6rfgGpZton5sMMkwKTMGvhwO5tAUkjNpinCJRt0qJA5a9r25MT2b42epWmaFJN2JelWY8Xt+EdIw6pRlgIVpcdVA4ICm0lSmS5JuCPK8EYvJ8POToWNel2IfUPnBL0pqSQL2HMByDDKOrzENZCCdo3+Ick/lprA6kfMhbXD78Ht5cw3yvLypqerQA2Fyr4iSkiig3lwYlMVhFyVqQp0qSWP74N463gsvSnesZm2Q4fFABZMuYAwmBjThQ3HsYDji3NyT5mCstxplKdy3AMVuP/AIc4xLmWhM9PMpYJb/QohT9gDEnPwSkkhSSCCxBDEHgg2MBU4PMErZT1ayu3a1oZyB5uSG3+jXjnyUqSXFDBEvMZqbKPn9KQHQNJ5T7CMjnn87N/vV7mMgGWAy4zeonSjdTe7bU5MUeEyXDIbXLBLmq1XZnLEsQxJLNbygCVOSKBKQw5IDUoxftXtaGOFxAB2rU2BUaB+6ifK+7wDhOUYZYKVI0OCApCgk9iGURQ1FN2aI3NcmmInTJYCphTXUkEuDUH2ixkZkGYMw7uH/0gtWh1H6bKJec/EmqWCSHDHsKV82gJjB4kyiQQSnjg70MFzc5oyU+4Zva8O8RhZWJnKU+kBgWpqUL0N6NUR4zDwpollaF6muCGPt6G7fmE1h1GZNHxCVXNYtcDiZa5ZlzQCliHI+U7EcERErlEEEFiLGPczGzCGJDG7BiYDXOWIp/D0hMlOphrUHUe1yLWAZ2NXPESKfnQOVD7xFVJnU3O9HNRUF6cbC72gG+Zy0T5RCw9HSti4JYgvoG9w7fhAzpbEg7UiuEw1NX50kVU5JCnKgexoCIlszmD45exIJ+jwAa5ZACtJ0vdqfc0Psoxql0YhNq3UG7D9IGxePJDPS3ZoWYXHqSsMpkh6djtAVa0gIAQrUXdTXADgD3g5eaz5Jl6D8IoQG0pAr3pe9bwlw+KSAovUgVaz7t7Qww86YQsrOoltJUqxrVjyPSAcpzhCJslS5IUWBmHUXUpT1A2uKdu8MMNJMuaVoUHCAoNXUkkF1DctXmEeEx6lrUZiUjpISQ3SQKmlSGc+cbMACkpWhTqUSkKBZgOE3NIB/Lx0z4YJ0qLlf2tyQEkg05btWOZ55i0zV6kgVd+nSf+6rEjkQ9znPSEpllSz0k6gqqXNK3dxUvakSU+cVF1Ek8mAGmQZgswCGJ1OA1N+PwjTIkFZawFzHrE5eUjU7j7uICowObg2U4/1bU+YMaM97PDVOeKCalbOWOsAhyCHOzV5Ec3MqPctJepNjeAps5zNeKnJTKMxemgIcmp6jT7I5iiTPVKAQVEFnVp6iHtV+GLA7xMYVCkpQxKQUghIpd6qa6m5tBksmAohjO/raPKMQSbwlGIIjfhJ/UHgK3AY0oNCSeXjZ/EPL5c/BDErZOJRYtWZLBSlWo8pKkkE1uPJFLxxeka/FvjBEzCpwyUhSwepY2S4Vp7nUAezd4CBmIjSqXG1c2N6cDMK9GhQUz1BoGJemzAwAOiMgz+TX/b90fYC1T4ISoApn9e2vSUklmqGbeuzUEJ5koyi0w6SLgkc1aldmO4ijwmdBVUyRKGkOgLNC39yyKO32noBCjx5JCzLnaanoVdzuglyf8AMHc0AgE+KxZmApSS32jWr3AclgYSqls7EjyMGJnaRTeNDFRYAk8CAdZFjCJYSnXR6ay3t5aqd4dYrNQmSoXBDMC+5I+YDZm1Avp2iMXgZ8t1fCmACpOkkBuWt6wxyLLytlzQpbMUoO4Ysa3ZhejfQNGGwk2a5ly1KAuQKD1tB58K4hneWOxWQXpT5b1FIo5M+4+GToYKCQFAh2br/tNaC8Fpxt9KlFOohbr0nYdJNtqC9RAQmP8ADGJl9bIXpP2FE/KQ9CBu0FS1FQHcU3bux3d94rZ+ajSCtSa261GodIADjgGr1iLzDEplz1pA6CQewdnDfu8AUVNtxdN/Orlt3iazGY8w+0H4nMktQgnt+g/bQuwUgzFsyiCakAm/3QHyTKmLs5FA4Ds9POD5eQLZzT9/Q9jFnlOWS5aRRL6nUp2ILccfnDMYUUv/AKmcF96QHOEYNcs80P0Yh/aN0vHEkaxQnS55a/P7EXk3K0qegJ9jV4AzHw2NNBUJJAqT+/0gJwZukhIKWGpqtQCNK8+UdKgAGUXTdx/qaAJ+CKCxDRqlyhqAO8B6OIJABsKCMMVOTSUqBSsOlqg/Ru8KcPhCmYBMQQGJAUGdm94ADBz9BLvpPEGYrHpUjSkHuTSgrQRUYQpX0qYpNGb9t6RJ4uUErUkbKI9i0AKY3ZbI+JNSnu/5fWPWGkGYrSPUnYekMsJhhIUoqUFBQ0gim4cFxQl4B0uSk0G379o8qkgCA/jMotyYEzDNdAKUl1f+39e0B6x2PTKo2pfGw8z+EJcRmcxV1Edk0H0gdRePJEBsOKWQxWojuox4Cj3jyYMyyQVKB0v1AfMUkHlKgGfzeAb5Fkhml0rLMQsKQbcUsfKrgEO9OlZVlEmTRSllQSAFrTWhqQKHTt3hRl3QkaSulaGhe79LVPrSDE44JoFG9lJ1Ibcs1fLeAttcv+1PsYyJD+o/50/7F/nGQElIn1sK3FQ4oSKeQq949+JcSDh0hwXmAghIGyybXqTakI5ONAAJmyy1yCRzagI2rAOZZl8QgA0H1JubCA2YLDCaousJSLm9+BFZkuBwyAxClPclSg5qB8oFNuzjziCwuMKF36TQt98PpOLNwp+4JP8AzvAdBw0iXqQuVNASalKnA7kEpNPmoTubvCTxaiXLndCgULQFMQAAr5VVfzt/daEsrMCnqUphQuWAcD9AHqQ8Ic3zkzZurRqQkAJBc0G9XvUwFErGhRvYgpIcF7GooTGpeLO2mm5SO+wH9weEKM5TwR6D93jxNzomwL1Dk8wDzE40SwVKZxQGh9iDYHbgwrM4F1K3q/6wnnYhSy6i8eQks7FvpAGYLDIUVKVYGg84cZJLlGadN2Lo2PB8onyiYhyxAfQX5uxF4YZDjCF6VL0g0Zq+/GzQF3LWm6kuAWKkWS+wFifXmCsJPBKQmYpKtVNR0oS9jqJYPVx2HMIJc4JFS7VCRUOC3UxGzwbh8TQoVMoDqSlIcFSmCurZgL2pAPsPOoKB6gKG5FtVacP2EFyV6bApepYajUXS52J3+sIsHMcEAdezHZq0vv8AfBuIxXw5ZIIFGlkq06TWjnZ/21g59nkppqmSQ5cOXdzcdjG/A5TKXRYU/IU30tC7FsVFhpD2BdvIwRKzJaRYON/0gPcmWqXOUgzCdDgVuxv7Q1x80fBUTRQYp/1PT6PAuX5bLWxmklSqllEM9RUbwJneD+EsJCypLOly5ANK96fdAEZctcyzID/MTy9Q9Cx2guV4WSqq8SEuNXyO9tXUVCrmgYwuyyeBLYaXBq/UbitaCG8pfRUVUQAzBlM5BHqPaAIy/IcNLLlc6YCOuydPFACWJ4MMMWjDplqCZaANyXWxTYKUsk3bt7QonY0l1WVVN2KgQ3NSN/8AmAMzzDoUxSrWzh/si9BuD+cAlxjgkOoHcagRWtNNGgZOHLOAW5anvGEEswuWHnw8VmCC9Xww/wAjpSwZQIcBjyxHpAT+Dy3WHKgl7O5f22gbF4YoUUlvSx8osRkk7Q2gjpcdJqHGmjbJu1oQZzglk6wno1GWl7kpPHq3oYBRIk6lM7C5PYXh/kiEJX0uN6m5Hfb0hHNlqlTCFCooYMyrEjWCHUQaB1U5IApAWyVpUwCu6iVsPRRLnYU9I+nGAAEK06jRA1O4cghSnJ3N+eIAM5wlIU7k3oAWJqfIR7RPYFSUoCSNLKUFK4KkpcMe7QDX/qjE/wD9U7/eYyJ/43aMgIzRHto6LkvglPwz8cy+n7QUKhVfmD1CWI4PYxR4bwTh1SpSBq+bUlRIKfhirqYfMxtTaA4opMfEkixI8i0dI8S/w+MpCFypiVoKNeqodLgaiGYXiHm4RoAGU61AKUSOCT9L1iry+SkUa1Deh2DaaE1atxEyqU1RDGTm5ADor7bv53A3gPfiDBoTM6GDhyxG/Zga3eFCpcOMLIXiVFSjpFhc+3Iva3EfMxygILianS9+Bs+7vSkB8yTIVTjVJ0kG1COCAfm2pu/aOhZZ4Uw6QHHxAvqXLX0gsLpTsRwe8J8oGiWDpcqZWpKQkF3epfudoeYfFlKUq+GgBiEnU5DUdr+hgG6PD+GWEj4ASXdSyEqKTsSH+YiytmiZ8TeDwEfGw4YOdTh1M5ehrVn2uYpJOJcsUyVumpBZ2qCDv39YaSMUJhsnWRRKiHQDRRBY6tqdoDkWEx6UjrJS9AohncMekD6wyw81IPSpIHyE2JCiXLG9PwgTxzlgRNKkg6SxFGDcsAGc8xLLWqlTS3qG+6Auk4+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/uDTw94cEwGgUhgVoUrS5D6FBi6Sz1Dg2jo2W4GSJbS0lKiErSCwWkJI3VVnDnzpeE0oAHShWl0htLuNL1CGApzxSGUjFO6whYIGkr0g3FDyAd9vugLPBTAZwmrSGA0yyDQlbmZTnpFexjTmOSyp8kmaiUuaZrhVDoJVpAQQ2otRqAl3hJgsYgqlOSpabLFvlbqZq7epiiwU46QtctM1YXql6SwS/SGOwAve5ptAch8deCk4Za3WCkF9VCou5A0gvqPJYMAwrHOijQrcch2v3aP1TmGTmdJXLZIUtWtRCOlLEGhChUhq139Pz94vyxaC5CRUuEpAAa5Ju5PPvAacrxoIKQXYF3tXgvVhBSmA6gkAJo5AYu4dt+PSJQTlJ0h6Av8Av8oc4TM0k6WeoZjy7P3gDWPf6xkff64OZcZAXcnFlNkSmV/aouAzVbccQ2wWZKCQRMSpOkig6geWZnHER+DxDdOhH+Lp0qKm01IdrV7wwkZgToTqQkhkhQAAPdRsXo5tAWqMYoygkzCZakpSwQCa0U77EU7Ry/x1l0tE5Spc0LSvqSaWOzJSxYuHfb2rsHjEhb60pLgqDAancC4YVa0IfHMxOltISz0BAq9CXvT7IrAc+mojQoQzwOGE1bE9IZ2Zy+weKXCZbIoBKSdi4BJu97HZvSAkctxoCSml3atXpV6fvyj5icyUCCC5Nnc19/IxaTMhwy7ykg2okA3v0WZwCdu5ifzbwgkDVLURwlRcFrsosWar2gCsBihpAIBUAzuW1EVYbwyw+JCZmnQkONJMxVEk/acMzd4kMuxJlq+GpJpdyA2z2pUiHmFmi6WqlnUQbh3HdrQFLgccoqSNEtWhKrONQDnUS7lQ+4CGMnHAgHsNRS6VJL9jZgTEpJn0S4olJAZhdyCfePWLzZMksFgK6nazAUBIdz2gNPjKcudNqoaexNSBfSXam7uX2hLiMmZBWlRLVIPHL25gfCY34inLu7sVE0dyxuz96PDGfjwmWf7mod3I3D1cvWARy5JUWF4ZKyNTUUCeN93pfineAcvnh1B7htm7X38oZLx7D7qOKi1a7CAAy/FfDUoKoqntxDFeKXiUiUhj1/MaBNDvyQ9N6Qpw2DOImKV9gFyQkhzdiwJc7lqReZblqUS+kJJNAkEJoQSHCwxmA9QdnBBgEuI8GKEvWFr+IOoJYVZqsKgPzyIY5eoKAIWVDpDgMoWN90lyW8qRTTFJYpUVF2SaJmaTMFyFsUhfylILA2IiDxOM/l56pahoQolQcB0uOl7sRSu1eYB0AkTBLKulafiAEKZk6tQDkOyqsWv2gLP5YWhOvZVSpQ1F3FgeCD6AQYjFIXpKixSXBYFwpOkgkff2EIs9x6QkAEByGoHYbuALUgB8RgpBH9p5FfoT/wAQ98M/DSgkAAME6gkupv8AupW4+kSqsXUb1s59metS8PMkxZKFJmMlyWCBt2rtvWAopeKQA4+IlQoFDfvq1PaCZWLQFjTMmqSQAoBISfJtTHar1hOnFEAq1lLDShNXIVRXYBnc94J/mZaSlAXN+GdBndIfU3VpD2ALByHgH+FxikJlqC0rSSTpJDsCxCtNQ7OBDjKcelKk6JhQVKPSQ6SWO/BofMRGompShQPxErcbADRQ131O3pDpWIV8QmaC7BRUkJcFQCgQAGIIaneAucNjUsn488lkqLAES6FgVfDYMP8AMdzHL/4mSZWtS0hBSW0lDtq0tRm48rXixy3EKGpI0FJ2YpIcEqLBVNi23MQHj7GGZNWtMxaUqAcFCtKi3UAqpB7KaxgICcmB7FxQwVMEDzIDRpj7GRkB0CWQHLA9LEq2JI+Xk/mYLkTClKhSpDhnIZiC+3EROEztSR1gKIsCKNsKfS8M05+NIcUVyaqYs54apgLZGKZyoJcsobCrOPS/vEf4izMTFAJ0lKaJLMoDgjb/AI7wDjvEKpgIqmuxan47wBKKpimFSakn6kwB2W4pKSQSxJHkf1h1JxTgChHkaVDW8hWJrH5atFSxHIj5hscU0UHHO8BZS8dwBufW9xYEuD+UFy8U9A1Sw00cWSG1XZ7A/cYk5eYI/wDU93+6PM7MZAOpgtXl+JgCPGWCacACkqqCQbsaV9/uhGjEzEOLFtPDMzNB6MQJp1kh99gmAsymJKyUmlK+QAMB6mZqs0JenNQeX/CB5uIUr5i9X9TDTA4BFHDk82q7NHzM8rEs6kl0m16UFz3gExTBacumkPpJ87x8ksFpezxRontuO2zu7E7DiAkVAg8GPqFqWoJe5/ZhhmiQqaybn74EXJVLUFOCx2gLbK5CUpZOlgCk6T1bMQX6VM5PkYaSJ5oVCWAsaSmYkKdSQ0s6mClefD7RH4XMEkA6iC/zbg2PY0+/vB0rMg5U6VEkKZyTR3Z93fb8ICnTjykBlKTRPTK6UggFXSomqFWawLtHNs7xQmTVEBhYVJt3MFZxnBrKQCkMxcMWvvXv60hPKkqVYQG3DzplkqIEfMTJX8yi8e5LoLKo8FfzaaJFa/8AEAtVJUKlJHmIdZTiiHPzdNeB/bQccDmNSlOC9mrCsHl23aAtkHpDkgUsfsmpqaQZLmKV8VMtOlKqkOaJQ5ZyH3eJTB4/5jUJSlnJchth9BDuVmKVHUHY3el3AAHNoBxg9JCAQpD6ta6kKSGI6eAWB9IPwUwuCHohuQqtaeTf7YSpmghioXASCRY3YWfaNi84l1IClEBBKQTSwe3qYCgm4tMqW6lJJQpku9LanItWr7Rz/wAQYwTF6vi6n/fl6ffc7M9zVRT1J1JWAa0KSAwYjf0q3eBcBP0szM/EAsUqNaoOzRKfiK0ClCQBZ7/WDcu8NzJwcUBsr7O/rxXz4gEWmMi2/wCilf2o/wDIr8oyAhtEYlNaVPasNsPlxXNUkpLA2BJJ8qA23hxh1FBCfgzRwdBYs44ZubQEz/LrFShQHJSR9WgjLsQEEvu1fKOj/wBPUnoJZRTXVLJSoEdLrDuQq9BAWKyqRiHLBJYdaDaj1RQJFqqrAS2OxySgpBclrV3eFahDibkSkTvhLYb6qsRR2IBqHhr/ANKy1J6ZnXs7EE8OPMfpARplx4KYPxOGKCUmhBYwwyTCJIKiAXLBwG4uSGv+3gEYltcN6Rik7xeKwiJiSkp2cHSaXI+y9q3sDWI+bLYkd/3QwDHDYhBGpxye1n/GNGaYxJQEpIO/5V9h6QCjD6iyQ5Owj1i8vWgOpBSOTANkYCTpZQBLVLV93hRPmLllSNQIBob0uPoYY4XB4gosi1NSmLbPT8oU4hCwo6h1PXzgNsnDTH1sDvU1Y8CBcTMB3aGMzHAhwQORxCoaVzGJ0gm7PAestxK0KZIChcpNqX8qRX5ZmYDKOGoUu6Rq4appYg+h4jXlGUy3QZqer5UqQaHzTv3blossqlykTPhJBmBiRpTRK6AkAgAMnVQvtAc7zjLZ8+Z8YyikzCdQCSUo00S5FgU6TfmMl4Qy5hQAWSQCSOz1+u+xjreFkyviCWiYFOdTKTpAOn7Mxhegtt2jZj8olzBMC5adRYJJW+oVDhYABL7HisBxjMikoTSu1/2+zQqUmLXxD4TmpK5ilEgkkEpIASL6jyLMHtCcYaWEsUuWu9YBAtZNyY8wX/KlSylIc1aHWE8KLUOqlPLfb0gJmCJeMUN6O7WinPhHg+1W9oAxvheYgOBSAUjGqZP+VRUPW8b8GtSnU9TQsWegb7hSBVyCIyRMUguICkRKCpSkmzPb2I37+sTiJqk0B8oMRjVTOgMkbt2j3/KJ1JYqftX6MfugGmRZcAyyDquCHet3GpqH/iLHBTGvpY0Vpanm52484Q4NLMEpdRppYu/YJA9oa4WczEapaSNJLagSL2HLeTwDXR2lf7B/9o+wH/Myv7B7n8oyAgJGNT8ZfClUqfK7A2tFHJxpYvZi6kk0O3SAXIpfYmIFaYKkY+Yi4JFbuL997QHS8JmiqgddCkpUUBykAaS6dRC2BfbTBsjEpMvRJCEDUHJTqSv5rrLqYFgDWoFI5yjPgfmfkdmGxFY2T8/Sa0JIZTuaAigs3L8wFV4hmzEoSop6kqpoJU4UTq0seXJDbDiPGWpnL0qCS1OTpTS7Xeo5p5QP4cmCbWaRpCgepIIcH+5KqU9al4tpGYBJ6VpZJdIZw92VSjbenAgOf57kOIK5kxSG60p0lwolVN7DuTaEGFxKpZKT8pNSOBdmu8d7w2LTXUU/DUOpRW40rqo1DOKAP+kIPHPhRExCpslKlMAwCgo6buEkBg5rc0ftAc2GdJAOkdRtSgf1dhQe8KFzHcwXisIUEpUGIuIEmCAb5DiUpQpVHcuaUYbagfpDTFY8LlrSqoa48hZSrd3pxEbKxKpZLWNCI9zMZNWKAtQEgE7EAP3G3aAZozYEAkh9wT+UK8VitaieYz+nTHqA+nXfY/jf2jUcKtgdJY2pd3qORQ1gNEyHOR4UVK1oKRUDUHCti5SW/SFkjCKWWAPelvPiKHKcEhILkB6Gh7GgqSPaAfysaiWUrlJUVFlAEAgAXuORwKw5nZpNRMQZSEoU4o5OoqBVpCS9GdxCUYyVp+IlLqSelPUGD3NOYZZdmmImomukKUgBXxACSkEtcee8A/xuYrSUpMkO6dR1KOl7lEtVBTjzhviUrmdSZpUg1ZU1gDdJYF0kFqRLZFm08zGmzeghQ1ra5cDr2e/beDJSUyFicrSpNU6UqBah1Ko7c1gC/EeCGJlErWVpUGCjTSRUjsdx3EcizXBmWtKEkEmj6wSe5AFI7JPMsBa5U8KCgCyCztVWoAMmj+0cyznLh/MqURqGp9QVvQ/Lcd+8AZ4eytKEBUwI1kVLFXaw/SKSUkC+kKuC1ezUItzCnDTa6UknZtQSK0YEjneDZU4lgSeqy1TAAwooAqHIIBfa0A4w8sE0q1SwSaHmjhoKkYFCgBpJBGyumoLknzMKJWKepUSsAaVEvQAuCSxe1hzDjDTXLgsCwYMpOx57t2gIbx14a+CvUkEhQJpUAUor+0gfePWMl4cFYBs8dj8aJQvCA6WY/Io6C5ck66uafKfPaOQTkwDJcrpdvlr5NCmdi0qIZLPzp/8AkG9TaPc7ErUGUskcfu/rAM0QFbhJyFpTUNuUsVPZvweDMLOCWLuUqpLUkkNdT1YdxEllWZmVf5QDRqk/ZAYUL1eH8nMpVKqSS6aF9gTa4Y1/F4Bn8Qf5PaMgf+Zw/wD6iv8AZ+kZATnhvDpUsuKgFj6H0hzipCVS3KRxT/t9rm0fYyAjZyA5YbmNJTGRkB0vIJLywCSwSVcuWFyRDOXPOgAABnqBdjvzGRkA1M2ygAAdIKR8rFn6feK3C4ZMxJ1B+n7jSt4+xkBw/P5YE5YD0JDkkksTcku8JZgjIyA0S0ArSDYqAPvHRMpyGSFksT8RSQoFmY325jIyAaoQhK1pEtGkGxSDs17xqzLLZZQFaAFFKi4obD0jIyAhJ8gS0OmhNzvcxtynDgzS5UWGqp4H3RkZAOMuVoSGA6iQXSDRTgi1qmN2cTDJmFMolATWl/U7xkZAFT8QqdIllZqEkOnpdmLlrmt4d+GMEiZg3UKiYoehAeMjID7mB+FiWSzEFJSRRgogBvICILxLhwnFqUHqQWNRUcRkZAHS3CQly1C3MMpEhPwhMapnFFy2kBJa/ePkZAb8NOLo3AJABs1S3uTDfLUuxcguDSlQw2jIyA8+NAThVdaqFwxba1rVtHKVCMjIDWoRuwEhKtZIdmZ+8fIyA85lh0jSwZwXaF5TWPsZAedMZGRkB//Z"/>
          <p:cNvSpPr>
            <a:spLocks noChangeAspect="1" noChangeArrowheads="1"/>
          </p:cNvSpPr>
          <p:nvPr/>
        </p:nvSpPr>
        <p:spPr bwMode="auto">
          <a:xfrm>
            <a:off x="109389" y="-1259085"/>
            <a:ext cx="3455789" cy="2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data:image/jpeg;base64,/9j/4AAQSkZJRgABAQAAAQABAAD/2wCEAAkGBxQTEhUUExMWFhUXGB4YGBcYFx4aHhoaGB8ZGxcgHRgaHCggHh0lHR8YITEhJSosLi4uGh8zODMsNygtLisBCgoKBQUFDgUFDisZExkrKysrKysrKysrKysrKysrKysrKysrKysrKysrKysrKysrKysrKysrKysrKysrKysrK//AABEIAMQBAQMBIgACEQEDEQH/xAAcAAADAAMBAQEAAAAAAAAAAAAEBQYAAwcCAQj/xABBEAABAgQFAgQDBgQFAwQDAAABAhEAAyExBAUSQVEiYQZxgZETMqFCscHR4fAHFBVSI2JykvEWgpNTssLSF0NU/8QAFAEBAAAAAAAAAAAAAAAAAAAAAP/EABQRAQAAAAAAAAAAAAAAAAAAAAD/2gAMAwEAAhEDEQA/AOf5RgZZl65gCnozggCr1CuNjWB85y6WylJDKoTdrWALNHmQqZIQUzJJRUl2NSRudXBFqUgPHZi/SkO9OGPbaAVgMQeC8NcHnDMClJdRJJLMOH/GDMv8H4iYx0Mh6l7iny7l7bRRH+GSqdTlVAAk0uq/lRzATifErpUyQlvlDu5NA9uzwFmGdKmgAgMmx33P3kwzz3wPPww1LSWJZLVf1H2u3YwhOFLs1bNAE5TiKkOxd43ZvjH0pJch/QHaNEzJpgTqIBAuxBaNErBlRYU78QB3hycAtRPb29YsZWKmOPgzJSBu6WWTUVUxo9GEQC8MqUdQILdvwhpgc2Bo7Hg2ejNRrj6wHQ8I61ap05RKrqlgAOQj/wDYWNtIDFjpIZ42YvAkoBkz0pLJCVTUulzqAAUJmzkNXlt4jpGMRuLhulQG+qgZ7j8oJneIUIGohIUpioAk6m3A2U9XgBfFmHmJRLM2bKWvUpjLBA0kBrgP+oia/l1kOASOQI9ZlmXxVOzJFAOB3O57w2lYlISC4ZvpAIcPM0KfbejxT4HFpUliQ7A6QSx/da1uYm8SgqUooQopehYt6R4kYhcs/aSHrSu258oC0QRUaWWpYAJLBIszebe0MsMoVCCoJKk3Y1TcvsK084i8PnyhVQBLEEsSeB9Pu7xtmZ+6dLEgiztpuKEbs0A88T5wCAGBpYOGJDoUmuwKhaEuSzuLg1/P98Qpm4hSrkn8N6cVjS1XgKjOs3BMouCoBQURsCzfnGsZuhKT1BRIYAF6nngQsyzJps8slKqh3Z729DWtoqct/hzNWUgqQBqf5iCpCgAgsxYhTuLs+7QEnIxhRZiOD+kbUom4gvRhQbAeW8XM3+FU77BCyAXSlwXSzg6wG1ByDu4pE+rK52F0pmgIU5oSxvW/FoBHicEuWdK+HDFwQdwY0KTDvOsSFBCQQSlySLdTUB9D7x9yjCoKQpSQokn5qgN2tATcxEfZOKUizUtS0Ps+wiE6VJAS7gpFqNUDaFOBkBcwA2v+2gN6M+UBubs482rvXT9YK/qsxYTWrdWwOzNuG++DU5cg0IA86d3FGZx5wnUr4C1IIdqAvVtnpeA1ZhKUJgF3A0+VvpBIykFBOo6gH2b2aPQw65pCypKSG0i/vG1eP+G6VIOoUI29+IBV/Kdx7n8oyPX82uPsBdZpmgmJUlTkVHUADsQ5HS9duIVeGMolTHVMAIDs7M4ZgUqqWd2ZrQhxOcA/Kmr1e37tFdlWMT8NKQEJ3diwe7Fq+0BSysTLYJCQUgXHSxfZPH6Vh3hMSJgStBJKakMQAS6a87xGSMzYgFavhlQJAb1IFnZ2hnLLj4ksqCVEpSSznSxsCzih4gLES1YjSmYBpALhKlJdRtba945H4rywYbEszJHTcEO3YB719e0XeFzBQ1OpmKSdAZR5oLg9omf4hYoEoTKH+HoAUQKBTqOk8Gx7wCcYgIlkkiopUF3doR4SeEqOqxF+OI1EQXgMEFgqUSA7AD84Dxjp6NJDgk8QuwqUuQaPYmG2IyXqGg9Jq52a7wPjMoKE6gdQ3oxD23tAC4qWlCWBGo8HaANMMsBgNaqjpH4ci8OpuUSigsGPPlartzy7QEtJklaglIcmLHJvDaUsV3u59NTB2o94B8LpRL+IpQdYOkdqA/f+EOzmDkuTWjdXUwUFAj5R81CO3EAyTlsu5c+oZLXB0mimYh+Y1z8DLIrpYizvepskhmqK7wv/AKnvX5SCCenvUM5JDv6QDmOfaBu9wAqhe7NZI2gEWPwqUTFpTUBRA8oGKBHlWIKiSS5NSe5j4VwH1UHZJlxnTANClJO9QP8AcIWLVFZ4UkICNRFTcmnenS8BaZNh5cpKUhKklN1dh/mag7EcxQYXFOKpSQ/UQWDfZIYl6tttElKxBIFlElglRJU+zJFntveDpWJGqqNJDsmqikgsEF2oTwIC1wuYECo0lXSotWrAKdLNRo25pgZeJlaQkIWiWoS1FIdJrXUo6QDWhqXe0SmCxYBospoOlXTV9j2Pe0PMBjrayxH2dRKSaiqB1aXbnmA47n2W/AmGW5LXOnTW9KlxasJhjlSwQGI4MX/8T0AzwxUkq+ypO5AKiVAmm4FacRD4zBoGkiY5BDuGHeAoMmQwC1p1LO9NwWAJNga24eCcxylKh8SWgJmhhpepKnooANwzt+ELMPMG2h0MUkpcJsS6u/Nbd4d4KeAAUmUEl2PxCh1HpUNSlVJAdjakBNrzhCRRwXPT37gilHDwgxU8zFk7qP6CHnivCBKwtNQrpJZnUHD05b6d4Y+E/D4UNc1GpJbpKWII82LVHm0AJk2UYicOlBoL7Agsx4etYfL8Az5pdSkDoDFybXLszOaVisw81KQAG6bkpIDH/TT1hphsYkgfaAILJFGBcEENQcdoDm3/AONsTwr/AMZjI7F/Oft4yA/LywxilynFlSAgqSSAVHa9hx6DmA8pwyTqUoAl2APvvTiNq0KBdFA+osPM3bdvrAPRjH1FSQ5A0hPSA16XNIKknQrXLX8qksoU6jUMDwxHpE/JzgFgtPUekN2pbZ7QSc1lMCCQ9A433c8QFXhp6kKYqHTqD6dTmpFth+kJMwzgrnFQdKh0kEGrfKbm4rCbM/EBJSmUQUgFOkPUhgkn6fWPGUZUpZKlKLnYEitGBJHEAy8Uy0dCgAFKB1NYszFhY1L+UKcFjtHSX0u9NuacRUy1B9MqSJh1NqJCUAjbUQ6iKghIPcAwZiclkTUNplomVZaGANQPlBqPr5WIRxzcFdiEM1q+bfhHzHZklSNKXLsCWYMC+8eJ2FAJBDEUPpAq5YEB7yzGBJUlVAbFt2N6wbiMzRXqFGNAC4V3FL8DeE8yXGmTglTFhCA6jb9TsID1IzEoWo3Cjt949IKmZsGoTtSv3R4xfh6dLPUkAGynp5ecaMNlx+KlCg72Y8ebP5UgNsudMmlk0dy59P08oMyvw1NmK/xUrSHA73rf29RFdkOSSnABIWKmrlKUgFKgmxOzs43DB4qsCFKHw1S6Dq1FTFSBU6kpurQKeUBzeV4HnhS0qQoKSTpAKXKRSo2LkexhXNyGclSk6S6QCfUA0/e0dpwiwslJC0KSEhClpCzpJqalgBSvAvG6ZlqZsrQtSUoSPhuHPU19YBbpI5D+UB+fJksxUeHp50BwUjtuLXb9ubtBXi3IJcgAJUKOAdJdfBctcObccxO5ZiBLXb17fvaAsEzHdwQpiAB1EnhTkN0vUcWg2ROI+VUv5CWOg9KiKEtWYH8wOGhQmaFJICqOCGtwSXqf1glCwVVASkuekaWcMlia6bPveAeYfEGju2npOkDVUtqc8E1HAGzw9y3E7BiUhgSA7OSxaxpQvErhSdIDqLHTejXQ3FdUF5jmwlS1FwpRSFAU2vsS4d7bDgwE7/EHNdU46FEoBcdeqoDKCgzhQLvVoI8JYHCrAOKlfFKqsVqSANm0EV84kcRifiTSoi9WLGvsIMw+bTJdglXDvT2MBY5r4ckS8QoIxCkSgykN/iKDiqWJSGalS/YtVZMSJaihRlmp+ESCARYukVDNvR4V4fxE3VORqrVTH0sRHheZpmKBQNKRYM5IckgknvbiA2Z3NEwAEpNj06gHo5IZwSXAYWijwC0ploHSBpDhiX8jvuA4tEXm+IGmrEbADSPJvevnDvJsdqlodxpDAPZ7Vu2/pAU0rHDdRCQ5CdOtqMHcb0D7Xg7C4/5f8RIIdiC1tVFdyLekTKcSakrU4SwZzswDvQNq9oMlzlEjq6iQkI0MW0sg6QNNQWG7ufMKD+oJ/YjIntauR7R9gIPDYjQpy5SaEORch/pG/EZokhkglR96u/raBVRqw6gJiXFH7fjAbpWVTFVDP51gSZKUKF6bccxaYGaHuG8xvQOKCgeoepAhR4kKfinTxUcGAX5JgtZKizWqbd/3wYqsnnhR1IDpFEm2si/YCjCtSITYDDFeG0pIS5ZR7PWrXh1hpQACQCUpDAFk0KWLE0JtervAN04gkEMsOCop1EKoWo3TprvuHj7jc2EtBWSog2SX6nABD8gi5reFeIzFEpL6mIAAuFvuNQvEzi8wVNUVE+Qe3694DdNnkuTclz5mGOR5WiYNc09LsAD9aOW9DCFa4ZZTmoCNBLM9HUHHpS5FKkwDfOchkiWpctwU1IJAbZiSzMxLXrCDJsT8Nau4vw1b8Q0zDO9KCAtRoQEkstLvUHzc+sTCMSxe7hj6wDrNM1KhpBo4o7h/LnaGPh3EAh9CyAW+ajiqmejNT1iSmYgUABuO31H3xVZPiiUArqCbA0NC9fIX8oCpwpUsJm4cGX1KOtwFPs5UaA82g2cJ4no0TSSFBqOFFXzl7NeJlckTEJMkTCkUUbdRFA/DQwXmeKlLloRMKSgJSyQEubKDge5gKZGOmfGCCgFHWFfD6VK0guVA7bsaQfl6ka1fBIWAxKAdKAr5RqB+Zyew3eJ7C+ItE4pVJAQv/DKwSVJej7P6iGEopTMWqXMSqYkoQCkHTUsNTM7lqEbwGzxDgkz5QJw7JYgOoLZSHNil7Ow8+8cWzaUAtWnn1HskD2DR26ZmClBKlSJLlBNNSdL3N3ck0IpHJfFmKQucrT9lSkkEWYs2q6t4BNhcyUg1cigvxv8AvaGkrxKB1M6rfgGpZton5sMMkwKTMGvhwO5tAUkjNpinCJRt0qJA5a9r25MT2b42epWmaFJN2JelWY8Xt+EdIw6pRlgIVpcdVA4ICm0lSmS5JuCPK8EYvJ8POToWNel2IfUPnBL0pqSQL2HMByDDKOrzENZCCdo3+Ick/lprA6kfMhbXD78Ht5cw3yvLypqerQA2Fyr4iSkiig3lwYlMVhFyVqQp0qSWP74N463gsvSnesZm2Q4fFABZMuYAwmBjThQ3HsYDji3NyT5mCstxplKdy3AMVuP/AIc4xLmWhM9PMpYJb/QohT9gDEnPwSkkhSSCCxBDEHgg2MBU4PMErZT1ayu3a1oZyB5uSG3+jXjnyUqSXFDBEvMZqbKPn9KQHQNJ5T7CMjnn87N/vV7mMgGWAy4zeonSjdTe7bU5MUeEyXDIbXLBLmq1XZnLEsQxJLNbygCVOSKBKQw5IDUoxftXtaGOFxAB2rU2BUaB+6ifK+7wDhOUYZYKVI0OCApCgk9iGURQ1FN2aI3NcmmInTJYCphTXUkEuDUH2ixkZkGYMw7uH/0gtWh1H6bKJec/EmqWCSHDHsKV82gJjB4kyiQQSnjg70MFzc5oyU+4Zva8O8RhZWJnKU+kBgWpqUL0N6NUR4zDwpollaF6muCGPt6G7fmE1h1GZNHxCVXNYtcDiZa5ZlzQCliHI+U7EcERErlEEEFiLGPczGzCGJDG7BiYDXOWIp/D0hMlOphrUHUe1yLWAZ2NXPESKfnQOVD7xFVJnU3O9HNRUF6cbC72gG+Zy0T5RCw9HSti4JYgvoG9w7fhAzpbEg7UiuEw1NX50kVU5JCnKgexoCIlszmD45exIJ+jwAa5ZACtJ0vdqfc0Psoxql0YhNq3UG7D9IGxePJDPS3ZoWYXHqSsMpkh6djtAVa0gIAQrUXdTXADgD3g5eaz5Jl6D8IoQG0pAr3pe9bwlw+KSAovUgVaz7t7Qww86YQsrOoltJUqxrVjyPSAcpzhCJslS5IUWBmHUXUpT1A2uKdu8MMNJMuaVoUHCAoNXUkkF1DctXmEeEx6lrUZiUjpISQ3SQKmlSGc+cbMACkpWhTqUSkKBZgOE3NIB/Lx0z4YJ0qLlf2tyQEkg05btWOZ55i0zV6kgVd+nSf+6rEjkQ9znPSEpllSz0k6gqqXNK3dxUvakSU+cVF1Ek8mAGmQZgswCGJ1OA1N+PwjTIkFZawFzHrE5eUjU7j7uICowObg2U4/1bU+YMaM97PDVOeKCalbOWOsAhyCHOzV5Ec3MqPctJepNjeAps5zNeKnJTKMxemgIcmp6jT7I5iiTPVKAQVEFnVp6iHtV+GLA7xMYVCkpQxKQUghIpd6qa6m5tBksmAohjO/raPKMQSbwlGIIjfhJ/UHgK3AY0oNCSeXjZ/EPL5c/BDErZOJRYtWZLBSlWo8pKkkE1uPJFLxxeka/FvjBEzCpwyUhSwepY2S4Vp7nUAezd4CBmIjSqXG1c2N6cDMK9GhQUz1BoGJemzAwAOiMgz+TX/b90fYC1T4ISoApn9e2vSUklmqGbeuzUEJ5koyi0w6SLgkc1aldmO4ijwmdBVUyRKGkOgLNC39yyKO32noBCjx5JCzLnaanoVdzuglyf8AMHc0AgE+KxZmApSS32jWr3AclgYSqls7EjyMGJnaRTeNDFRYAk8CAdZFjCJYSnXR6ay3t5aqd4dYrNQmSoXBDMC+5I+YDZm1Avp2iMXgZ8t1fCmACpOkkBuWt6wxyLLytlzQpbMUoO4Ysa3ZhejfQNGGwk2a5ly1KAuQKD1tB58K4hneWOxWQXpT5b1FIo5M+4+GToYKCQFAh2br/tNaC8Fpxt9KlFOohbr0nYdJNtqC9RAQmP8ADGJl9bIXpP2FE/KQ9CBu0FS1FQHcU3bux3d94rZ+ajSCtSa261GodIADjgGr1iLzDEplz1pA6CQewdnDfu8AUVNtxdN/Orlt3iazGY8w+0H4nMktQgnt+g/bQuwUgzFsyiCakAm/3QHyTKmLs5FA4Ds9POD5eQLZzT9/Q9jFnlOWS5aRRL6nUp2ILccfnDMYUUv/AKmcF96QHOEYNcs80P0Yh/aN0vHEkaxQnS55a/P7EXk3K0qegJ9jV4AzHw2NNBUJJAqT+/0gJwZukhIKWGpqtQCNK8+UdKgAGUXTdx/qaAJ+CKCxDRqlyhqAO8B6OIJABsKCMMVOTSUqBSsOlqg/Ru8KcPhCmYBMQQGJAUGdm94ADBz9BLvpPEGYrHpUjSkHuTSgrQRUYQpX0qYpNGb9t6RJ4uUErUkbKI9i0AKY3ZbI+JNSnu/5fWPWGkGYrSPUnYekMsJhhIUoqUFBQ0gim4cFxQl4B0uSk0G379o8qkgCA/jMotyYEzDNdAKUl1f+39e0B6x2PTKo2pfGw8z+EJcRmcxV1Edk0H0gdRePJEBsOKWQxWojuox4Cj3jyYMyyQVKB0v1AfMUkHlKgGfzeAb5Fkhml0rLMQsKQbcUsfKrgEO9OlZVlEmTRSllQSAFrTWhqQKHTt3hRl3QkaSulaGhe79LVPrSDE44JoFG9lJ1Ibcs1fLeAttcv+1PsYyJD+o/50/7F/nGQElIn1sK3FQ4oSKeQq949+JcSDh0hwXmAghIGyybXqTakI5ONAAJmyy1yCRzagI2rAOZZl8QgA0H1JubCA2YLDCaousJSLm9+BFZkuBwyAxClPclSg5qB8oFNuzjziCwuMKF36TQt98PpOLNwp+4JP8AzvAdBw0iXqQuVNASalKnA7kEpNPmoTubvCTxaiXLndCgULQFMQAAr5VVfzt/daEsrMCnqUphQuWAcD9AHqQ8Ic3zkzZurRqQkAJBc0G9XvUwFErGhRvYgpIcF7GooTGpeLO2mm5SO+wH9weEKM5TwR6D93jxNzomwL1Dk8wDzE40SwVKZxQGh9iDYHbgwrM4F1K3q/6wnnYhSy6i8eQks7FvpAGYLDIUVKVYGg84cZJLlGadN2Lo2PB8onyiYhyxAfQX5uxF4YZDjCF6VL0g0Zq+/GzQF3LWm6kuAWKkWS+wFifXmCsJPBKQmYpKtVNR0oS9jqJYPVx2HMIJc4JFS7VCRUOC3UxGzwbh8TQoVMoDqSlIcFSmCurZgL2pAPsPOoKB6gKG5FtVacP2EFyV6bApepYajUXS52J3+sIsHMcEAdezHZq0vv8AfBuIxXw5ZIIFGlkq06TWjnZ/21g59nkppqmSQ5cOXdzcdjG/A5TKXRYU/IU30tC7FsVFhpD2BdvIwRKzJaRYON/0gPcmWqXOUgzCdDgVuxv7Q1x80fBUTRQYp/1PT6PAuX5bLWxmklSqllEM9RUbwJneD+EsJCypLOly5ANK96fdAEZctcyzID/MTy9Q9Cx2guV4WSqq8SEuNXyO9tXUVCrmgYwuyyeBLYaXBq/UbitaCG8pfRUVUQAzBlM5BHqPaAIy/IcNLLlc6YCOuydPFACWJ4MMMWjDplqCZaANyXWxTYKUsk3bt7QonY0l1WVVN2KgQ3NSN/8AmAMzzDoUxSrWzh/si9BuD+cAlxjgkOoHcagRWtNNGgZOHLOAW5anvGEEswuWHnw8VmCC9Xww/wAjpSwZQIcBjyxHpAT+Dy3WHKgl7O5f22gbF4YoUUlvSx8osRkk7Q2gjpcdJqHGmjbJu1oQZzglk6wno1GWl7kpPHq3oYBRIk6lM7C5PYXh/kiEJX0uN6m5Hfb0hHNlqlTCFCooYMyrEjWCHUQaB1U5IApAWyVpUwCu6iVsPRRLnYU9I+nGAAEK06jRA1O4cghSnJ3N+eIAM5wlIU7k3oAWJqfIR7RPYFSUoCSNLKUFK4KkpcMe7QDX/qjE/wD9U7/eYyJ/43aMgIzRHto6LkvglPwz8cy+n7QUKhVfmD1CWI4PYxR4bwTh1SpSBq+bUlRIKfhirqYfMxtTaA4opMfEkixI8i0dI8S/w+MpCFypiVoKNeqodLgaiGYXiHm4RoAGU61AKUSOCT9L1iry+SkUa1Deh2DaaE1atxEyqU1RDGTm5ADor7bv53A3gPfiDBoTM6GDhyxG/Zga3eFCpcOMLIXiVFSjpFhc+3Iva3EfMxygILianS9+Bs+7vSkB8yTIVTjVJ0kG1COCAfm2pu/aOhZZ4Uw6QHHxAvqXLX0gsLpTsRwe8J8oGiWDpcqZWpKQkF3epfudoeYfFlKUq+GgBiEnU5DUdr+hgG6PD+GWEj4ASXdSyEqKTsSH+YiytmiZ8TeDwEfGw4YOdTh1M5ehrVn2uYpJOJcsUyVumpBZ2qCDv39YaSMUJhsnWRRKiHQDRRBY6tqdoDkWEx6UjrJS9AohncMekD6wyw81IPSpIHyE2JCiXLG9PwgTxzlgRNKkg6SxFGDcsAGc8xLLWqlTS3qG+6Auk4+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/uDTw94cEwGgUhgVoUrS5D6FBi6Sz1Dg2jo2W4GSJbS0lKiErSCwWkJI3VVnDnzpeE0oAHShWl0htLuNL1CGApzxSGUjFO6whYIGkr0g3FDyAd9vugLPBTAZwmrSGA0yyDQlbmZTnpFexjTmOSyp8kmaiUuaZrhVDoJVpAQQ2otRqAl3hJgsYgqlOSpabLFvlbqZq7epiiwU46QtctM1YXql6SwS/SGOwAve5ptAch8deCk4Za3WCkF9VCou5A0gvqPJYMAwrHOijQrcch2v3aP1TmGTmdJXLZIUtWtRCOlLEGhChUhq139Pz94vyxaC5CRUuEpAAa5Ju5PPvAacrxoIKQXYF3tXgvVhBSmA6gkAJo5AYu4dt+PSJQTlJ0h6Av8Av8oc4TM0k6WeoZjy7P3gDWPf6xkff64OZcZAXcnFlNkSmV/aouAzVbccQ2wWZKCQRMSpOkig6geWZnHER+DxDdOhH+Lp0qKm01IdrV7wwkZgToTqQkhkhQAAPdRsXo5tAWqMYoygkzCZakpSwQCa0U77EU7Ry/x1l0tE5Spc0LSvqSaWOzJSxYuHfb2rsHjEhb60pLgqDAancC4YVa0IfHMxOltISz0BAq9CXvT7IrAc+mojQoQzwOGE1bE9IZ2Zy+weKXCZbIoBKSdi4BJu97HZvSAkctxoCSml3atXpV6fvyj5icyUCCC5Nnc19/IxaTMhwy7ykg2okA3v0WZwCdu5ifzbwgkDVLURwlRcFrsosWar2gCsBihpAIBUAzuW1EVYbwyw+JCZmnQkONJMxVEk/acMzd4kMuxJlq+GpJpdyA2z2pUiHmFmi6WqlnUQbh3HdrQFLgccoqSNEtWhKrONQDnUS7lQ+4CGMnHAgHsNRS6VJL9jZgTEpJn0S4olJAZhdyCfePWLzZMksFgK6nazAUBIdz2gNPjKcudNqoaexNSBfSXam7uX2hLiMmZBWlRLVIPHL25gfCY34inLu7sVE0dyxuz96PDGfjwmWf7mod3I3D1cvWARy5JUWF4ZKyNTUUCeN93pfineAcvnh1B7htm7X38oZLx7D7qOKi1a7CAAy/FfDUoKoqntxDFeKXiUiUhj1/MaBNDvyQ9N6Qpw2DOImKV9gFyQkhzdiwJc7lqReZblqUS+kJJNAkEJoQSHCwxmA9QdnBBgEuI8GKEvWFr+IOoJYVZqsKgPzyIY5eoKAIWVDpDgMoWN90lyW8qRTTFJYpUVF2SaJmaTMFyFsUhfylILA2IiDxOM/l56pahoQolQcB0uOl7sRSu1eYB0AkTBLKulafiAEKZk6tQDkOyqsWv2gLP5YWhOvZVSpQ1F3FgeCD6AQYjFIXpKixSXBYFwpOkgkff2EIs9x6QkAEByGoHYbuALUgB8RgpBH9p5FfoT/wAQ98M/DSgkAAME6gkupv8AupW4+kSqsXUb1s59metS8PMkxZKFJmMlyWCBt2rtvWAopeKQA4+IlQoFDfvq1PaCZWLQFjTMmqSQAoBISfJtTHar1hOnFEAq1lLDShNXIVRXYBnc94J/mZaSlAXN+GdBndIfU3VpD2ALByHgH+FxikJlqC0rSSTpJDsCxCtNQ7OBDjKcelKk6JhQVKPSQ6SWO/BofMRGompShQPxErcbADRQ131O3pDpWIV8QmaC7BRUkJcFQCgQAGIIaneAucNjUsn488lkqLAES6FgVfDYMP8AMdzHL/4mSZWtS0hBSW0lDtq0tRm48rXixy3EKGpI0FJ2YpIcEqLBVNi23MQHj7GGZNWtMxaUqAcFCtKi3UAqpB7KaxgICcmB7FxQwVMEDzIDRpj7GRkB0CWQHLA9LEq2JI+Xk/mYLkTClKhSpDhnIZiC+3EROEztSR1gKIsCKNsKfS8M05+NIcUVyaqYs54apgLZGKZyoJcsobCrOPS/vEf4izMTFAJ0lKaJLMoDgjb/AI7wDjvEKpgIqmuxan47wBKKpimFSakn6kwB2W4pKSQSxJHkf1h1JxTgChHkaVDW8hWJrH5atFSxHIj5hscU0UHHO8BZS8dwBufW9xYEuD+UFy8U9A1Sw00cWSG1XZ7A/cYk5eYI/wDU93+6PM7MZAOpgtXl+JgCPGWCacACkqqCQbsaV9/uhGjEzEOLFtPDMzNB6MQJp1kh99gmAsymJKyUmlK+QAMB6mZqs0JenNQeX/CB5uIUr5i9X9TDTA4BFHDk82q7NHzM8rEs6kl0m16UFz3gExTBacumkPpJ87x8ksFpezxRontuO2zu7E7DiAkVAg8GPqFqWoJe5/ZhhmiQqaybn74EXJVLUFOCx2gLbK5CUpZOlgCk6T1bMQX6VM5PkYaSJ5oVCWAsaSmYkKdSQ0s6mClefD7RH4XMEkA6iC/zbg2PY0+/vB0rMg5U6VEkKZyTR3Z93fb8ICnTjykBlKTRPTK6UggFXSomqFWawLtHNs7xQmTVEBhYVJt3MFZxnBrKQCkMxcMWvvXv60hPKkqVYQG3DzplkqIEfMTJX8yi8e5LoLKo8FfzaaJFa/8AEAtVJUKlJHmIdZTiiHPzdNeB/bQccDmNSlOC9mrCsHl23aAtkHpDkgUsfsmpqaQZLmKV8VMtOlKqkOaJQ5ZyH3eJTB4/5jUJSlnJchth9BDuVmKVHUHY3el3AAHNoBxg9JCAQpD6ta6kKSGI6eAWB9IPwUwuCHohuQqtaeTf7YSpmghioXASCRY3YWfaNi84l1IClEBBKQTSwe3qYCgm4tMqW6lJJQpku9LanItWr7Rz/wAQYwTF6vi6n/fl6ffc7M9zVRT1J1JWAa0KSAwYjf0q3eBcBP0szM/EAsUqNaoOzRKfiK0ClCQBZ7/WDcu8NzJwcUBsr7O/rxXz4gEWmMi2/wCilf2o/wDIr8oyAhtEYlNaVPasNsPlxXNUkpLA2BJJ8qA23hxh1FBCfgzRwdBYs44ZubQEz/LrFShQHJSR9WgjLsQEEvu1fKOj/wBPUnoJZRTXVLJSoEdLrDuQq9BAWKyqRiHLBJYdaDaj1RQJFqqrAS2OxySgpBclrV3eFahDibkSkTvhLYb6qsRR2IBqHhr/ANKy1J6ZnXs7EE8OPMfpARplx4KYPxOGKCUmhBYwwyTCJIKiAXLBwG4uSGv+3gEYltcN6Rik7xeKwiJiSkp2cHSaXI+y9q3sDWI+bLYkd/3QwDHDYhBGpxye1n/GNGaYxJQEpIO/5V9h6QCjD6iyQ5Owj1i8vWgOpBSOTANkYCTpZQBLVLV93hRPmLllSNQIBob0uPoYY4XB4gosi1NSmLbPT8oU4hCwo6h1PXzgNsnDTH1sDvU1Y8CBcTMB3aGMzHAhwQORxCoaVzGJ0gm7PAestxK0KZIChcpNqX8qRX5ZmYDKOGoUu6Rq4appYg+h4jXlGUy3QZqer5UqQaHzTv3blossqlykTPhJBmBiRpTRK6AkAgAMnVQvtAc7zjLZ8+Z8YyikzCdQCSUo00S5FgU6TfmMl4Qy5hQAWSQCSOz1+u+xjreFkyviCWiYFOdTKTpAOn7Mxhegtt2jZj8olzBMC5adRYJJW+oVDhYABL7HisBxjMikoTSu1/2+zQqUmLXxD4TmpK5ilEgkkEpIASL6jyLMHtCcYaWEsUuWu9YBAtZNyY8wX/KlSylIc1aHWE8KLUOqlPLfb0gJmCJeMUN6O7WinPhHg+1W9oAxvheYgOBSAUjGqZP+VRUPW8b8GtSnU9TQsWegb7hSBVyCIyRMUguICkRKCpSkmzPb2I37+sTiJqk0B8oMRjVTOgMkbt2j3/KJ1JYqftX6MfugGmRZcAyyDquCHet3GpqH/iLHBTGvpY0Vpanm52484Q4NLMEpdRppYu/YJA9oa4WczEapaSNJLagSL2HLeTwDXR2lf7B/9o+wH/Myv7B7n8oyAgJGNT8ZfClUqfK7A2tFHJxpYvZi6kk0O3SAXIpfYmIFaYKkY+Yi4JFbuL997QHS8JmiqgddCkpUUBykAaS6dRC2BfbTBsjEpMvRJCEDUHJTqSv5rrLqYFgDWoFI5yjPgfmfkdmGxFY2T8/Sa0JIZTuaAigs3L8wFV4hmzEoSop6kqpoJU4UTq0seXJDbDiPGWpnL0qCS1OTpTS7Xeo5p5QP4cmCbWaRpCgepIIcH+5KqU9al4tpGYBJ6VpZJdIZw92VSjbenAgOf57kOIK5kxSG60p0lwolVN7DuTaEGFxKpZKT8pNSOBdmu8d7w2LTXUU/DUOpRW40rqo1DOKAP+kIPHPhRExCpslKlMAwCgo6buEkBg5rc0ftAc2GdJAOkdRtSgf1dhQe8KFzHcwXisIUEpUGIuIEmCAb5DiUpQpVHcuaUYbagfpDTFY8LlrSqoa48hZSrd3pxEbKxKpZLWNCI9zMZNWKAtQEgE7EAP3G3aAZozYEAkh9wT+UK8VitaieYz+nTHqA+nXfY/jf2jUcKtgdJY2pd3qORQ1gNEyHOR4UVK1oKRUDUHCti5SW/SFkjCKWWAPelvPiKHKcEhILkB6Gh7GgqSPaAfysaiWUrlJUVFlAEAgAXuORwKw5nZpNRMQZSEoU4o5OoqBVpCS9GdxCUYyVp+IlLqSelPUGD3NOYZZdmmImomukKUgBXxACSkEtcee8A/xuYrSUpMkO6dR1KOl7lEtVBTjzhviUrmdSZpUg1ZU1gDdJYF0kFqRLZFm08zGmzeghQ1ra5cDr2e/beDJSUyFicrSpNU6UqBah1Ko7c1gC/EeCGJlErWVpUGCjTSRUjsdx3EcizXBmWtKEkEmj6wSe5AFI7JPMsBa5U8KCgCyCztVWoAMmj+0cyznLh/MqURqGp9QVvQ/Lcd+8AZ4eytKEBUwI1kVLFXaw/SKSUkC+kKuC1ezUItzCnDTa6UknZtQSK0YEjneDZU4lgSeqy1TAAwooAqHIIBfa0A4w8sE0q1SwSaHmjhoKkYFCgBpJBGyumoLknzMKJWKepUSsAaVEvQAuCSxe1hzDjDTXLgsCwYMpOx57t2gIbx14a+CvUkEhQJpUAUor+0gfePWMl4cFYBs8dj8aJQvCA6WY/Io6C5ck66uafKfPaOQTkwDJcrpdvlr5NCmdi0qIZLPzp/8AkG9TaPc7ErUGUskcfu/rAM0QFbhJyFpTUNuUsVPZvweDMLOCWLuUqpLUkkNdT1YdxEllWZmVf5QDRqk/ZAYUL1eH8nMpVKqSS6aF9gTa4Y1/F4Bn8Qf5PaMgf+Zw/wD6iv8AZ+kZATnhvDpUsuKgFj6H0hzipCVS3KRxT/t9rm0fYyAjZyA5YbmNJTGRkB0vIJLywCSwSVcuWFyRDOXPOgAABnqBdjvzGRkA1M2ygAAdIKR8rFn6feK3C4ZMxJ1B+n7jSt4+xkBw/P5YE5YD0JDkkksTcku8JZgjIyA0S0ArSDYqAPvHRMpyGSFksT8RSQoFmY325jIyAaoQhK1pEtGkGxSDs17xqzLLZZQFaAFFKi4obD0jIyAhJ8gS0OmhNzvcxtynDgzS5UWGqp4H3RkZAOMuVoSGA6iQXSDRTgi1qmN2cTDJmFMolATWl/U7xkZAFT8QqdIllZqEkOnpdmLlrmt4d+GMEiZg3UKiYoehAeMjID7mB+FiWSzEFJSRRgogBvICILxLhwnFqUHqQWNRUcRkZAHS3CQly1C3MMpEhPwhMapnFFy2kBJa/ePkZAb8NOLo3AJABs1S3uTDfLUuxcguDSlQw2jIyA8+NAThVdaqFwxba1rVtHKVCMjIDWoRuwEhKtZIdmZ+8fIyA85lh0jSwZwXaF5TWPsZAedMZGRkB//Z"/>
          <p:cNvSpPr>
            <a:spLocks noChangeAspect="1" noChangeArrowheads="1"/>
          </p:cNvSpPr>
          <p:nvPr/>
        </p:nvSpPr>
        <p:spPr bwMode="auto">
          <a:xfrm>
            <a:off x="216545" y="-1151929"/>
            <a:ext cx="3455789" cy="2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4405" y="611392"/>
            <a:ext cx="844548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‘Long Tail’</a:t>
            </a:r>
            <a:r>
              <a:rPr lang="en-US" sz="2200" dirty="0" smtClean="0"/>
              <a:t>:  Collected in the field &amp; lab by many individuals and scientific teams.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Heterogeneity</a:t>
            </a:r>
            <a:r>
              <a:rPr lang="en-US" sz="2200" dirty="0" smtClean="0"/>
              <a:t>: Many kinds of measurements &amp; methods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Distributed Scientific Expertise </a:t>
            </a:r>
            <a:r>
              <a:rPr lang="en-US" sz="2200" dirty="0" smtClean="0"/>
              <a:t>e.g. by taxonomic group, ecological system, region</a:t>
            </a:r>
            <a:r>
              <a:rPr lang="en-US" sz="2200" dirty="0"/>
              <a:t>, time </a:t>
            </a:r>
            <a:r>
              <a:rPr lang="en-US" sz="2200" dirty="0" smtClean="0"/>
              <a:t>period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Commonality</a:t>
            </a:r>
            <a:r>
              <a:rPr lang="en-US" sz="2200" dirty="0"/>
              <a:t>:  All involve measurements of </a:t>
            </a:r>
            <a:r>
              <a:rPr lang="en-US" sz="2200" i="1" dirty="0"/>
              <a:t>proxies</a:t>
            </a:r>
            <a:r>
              <a:rPr lang="en-US" sz="2200" dirty="0"/>
              <a:t> in various geological </a:t>
            </a:r>
            <a:r>
              <a:rPr lang="en-US" sz="2200" i="1" dirty="0"/>
              <a:t>archives</a:t>
            </a:r>
            <a:r>
              <a:rPr lang="en-US" sz="2200" dirty="0"/>
              <a:t> by </a:t>
            </a:r>
            <a:r>
              <a:rPr lang="en-US" sz="2200" i="1" dirty="0"/>
              <a:t>depth</a:t>
            </a:r>
            <a:r>
              <a:rPr lang="en-US" sz="2200" dirty="0"/>
              <a:t>, from which we estimate </a:t>
            </a:r>
            <a:r>
              <a:rPr lang="en-US" sz="2200" i="1" dirty="0"/>
              <a:t>time</a:t>
            </a:r>
            <a:r>
              <a:rPr lang="en-US" sz="2200" dirty="0"/>
              <a:t>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Long Shelf Life</a:t>
            </a:r>
            <a:r>
              <a:rPr lang="en-US" sz="2200" dirty="0" smtClean="0"/>
              <a:t>: specimens &amp; samples collected decades ago are can be re-analyzed</a:t>
            </a:r>
          </a:p>
        </p:txBody>
      </p:sp>
      <p:pic>
        <p:nvPicPr>
          <p:cNvPr id="1026" name="Picture 2" descr="http://www.windows2universe.org/earth/climate/images/sediment_core_s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43" b="54259"/>
          <a:stretch/>
        </p:blipFill>
        <p:spPr bwMode="auto">
          <a:xfrm>
            <a:off x="624405" y="4598096"/>
            <a:ext cx="2425756" cy="231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6664" r="37529" b="21433"/>
          <a:stretch/>
        </p:blipFill>
        <p:spPr>
          <a:xfrm>
            <a:off x="3461071" y="4337066"/>
            <a:ext cx="3341900" cy="2520934"/>
          </a:xfrm>
          <a:prstGeom prst="rect">
            <a:avLst/>
          </a:prstGeom>
        </p:spPr>
      </p:pic>
      <p:pic>
        <p:nvPicPr>
          <p:cNvPr id="1028" name="Picture 4" descr="https://encrypted-tbn0.gstatic.com/images?q=tbn:ANd9GcTIyc88JfvMuj2BqF63nlYr3AHGCXCICcRyfhf79IZE6UPSwIj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/>
          <a:stretch/>
        </p:blipFill>
        <p:spPr bwMode="auto">
          <a:xfrm>
            <a:off x="7044407" y="4337066"/>
            <a:ext cx="1808915" cy="252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-513869" y="1399428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Bad News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616461" y="3341170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Good News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0" y="2674962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53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lIns="64291" tIns="32146" rIns="64291" bIns="32146">
            <a:normAutofit/>
          </a:bodyPr>
          <a:lstStyle/>
          <a:p>
            <a:r>
              <a:rPr lang="en-US" sz="3500" dirty="0" smtClean="0"/>
              <a:t>Paleodata: </a:t>
            </a:r>
            <a:r>
              <a:rPr lang="en-US" sz="3500" dirty="0"/>
              <a:t>Key characteristics</a:t>
            </a:r>
          </a:p>
        </p:txBody>
      </p:sp>
      <p:sp>
        <p:nvSpPr>
          <p:cNvPr id="8" name="AutoShape 4" descr="data:image/jpeg;base64,/9j/4AAQSkZJRgABAQAAAQABAAD/2wCEAAkGBxQTEhUUExMWFhUXGB4YGBcYFx4aHhoaGB8ZGxcgHRgaHCggHh0lHR8YITEhJSosLi4uGh8zODMsNygtLisBCgoKBQUFDgUFDisZExkrKysrKysrKysrKysrKysrKysrKysrKysrKysrKysrKysrKysrKysrKysrKysrKysrK//AABEIAMQBAQMBIgACEQEDEQH/xAAcAAADAAMBAQEAAAAAAAAAAAAEBQYAAwcCAQj/xABBEAABAgQFAgQDBgQFAwQDAAABAhEAAyExBAUSQVEiYQZxgZETMqFCscHR4fAHFBVSI2JykvEWgpNTssLSF0NU/8QAFAEBAAAAAAAAAAAAAAAAAAAAAP/EABQRAQAAAAAAAAAAAAAAAAAAAAD/2gAMAwEAAhEDEQA/AOf5RgZZl65gCnozggCr1CuNjWB85y6WylJDKoTdrWALNHmQqZIQUzJJRUl2NSRudXBFqUgPHZi/SkO9OGPbaAVgMQeC8NcHnDMClJdRJJLMOH/GDMv8H4iYx0Mh6l7iny7l7bRRH+GSqdTlVAAk0uq/lRzATifErpUyQlvlDu5NA9uzwFmGdKmgAgMmx33P3kwzz3wPPww1LSWJZLVf1H2u3YwhOFLs1bNAE5TiKkOxd43ZvjH0pJch/QHaNEzJpgTqIBAuxBaNErBlRYU78QB3hycAtRPb29YsZWKmOPgzJSBu6WWTUVUxo9GEQC8MqUdQILdvwhpgc2Bo7Hg2ejNRrj6wHQ8I61ap05RKrqlgAOQj/wDYWNtIDFjpIZ42YvAkoBkz0pLJCVTUulzqAAUJmzkNXlt4jpGMRuLhulQG+qgZ7j8oJneIUIGohIUpioAk6m3A2U9XgBfFmHmJRLM2bKWvUpjLBA0kBrgP+oia/l1kOASOQI9ZlmXxVOzJFAOB3O57w2lYlISC4ZvpAIcPM0KfbejxT4HFpUliQ7A6QSx/da1uYm8SgqUooQopehYt6R4kYhcs/aSHrSu258oC0QRUaWWpYAJLBIszebe0MsMoVCCoJKk3Y1TcvsK084i8PnyhVQBLEEsSeB9Pu7xtmZ+6dLEgiztpuKEbs0A88T5wCAGBpYOGJDoUmuwKhaEuSzuLg1/P98Qpm4hSrkn8N6cVjS1XgKjOs3BMouCoBQURsCzfnGsZuhKT1BRIYAF6nngQsyzJps8slKqh3Z729DWtoqct/hzNWUgqQBqf5iCpCgAgsxYhTuLs+7QEnIxhRZiOD+kbUom4gvRhQbAeW8XM3+FU77BCyAXSlwXSzg6wG1ByDu4pE+rK52F0pmgIU5oSxvW/FoBHicEuWdK+HDFwQdwY0KTDvOsSFBCQQSlySLdTUB9D7x9yjCoKQpSQokn5qgN2tATcxEfZOKUizUtS0Ps+wiE6VJAS7gpFqNUDaFOBkBcwA2v+2gN6M+UBubs482rvXT9YK/qsxYTWrdWwOzNuG++DU5cg0IA86d3FGZx5wnUr4C1IIdqAvVtnpeA1ZhKUJgF3A0+VvpBIykFBOo6gH2b2aPQw65pCypKSG0i/vG1eP+G6VIOoUI29+IBV/Kdx7n8oyPX82uPsBdZpmgmJUlTkVHUADsQ5HS9duIVeGMolTHVMAIDs7M4ZgUqqWd2ZrQhxOcA/Kmr1e37tFdlWMT8NKQEJ3diwe7Fq+0BSysTLYJCQUgXHSxfZPH6Vh3hMSJgStBJKakMQAS6a87xGSMzYgFavhlQJAb1IFnZ2hnLLj4ksqCVEpSSznSxsCzih4gLES1YjSmYBpALhKlJdRtba945H4rywYbEszJHTcEO3YB719e0XeFzBQ1OpmKSdAZR5oLg9omf4hYoEoTKH+HoAUQKBTqOk8Gx7wCcYgIlkkiopUF3doR4SeEqOqxF+OI1EQXgMEFgqUSA7AD84Dxjp6NJDgk8QuwqUuQaPYmG2IyXqGg9Jq52a7wPjMoKE6gdQ3oxD23tAC4qWlCWBGo8HaANMMsBgNaqjpH4ci8OpuUSigsGPPlartzy7QEtJklaglIcmLHJvDaUsV3u59NTB2o94B8LpRL+IpQdYOkdqA/f+EOzmDkuTWjdXUwUFAj5R81CO3EAyTlsu5c+oZLXB0mimYh+Y1z8DLIrpYizvepskhmqK7wv/AKnvX5SCCenvUM5JDv6QDmOfaBu9wAqhe7NZI2gEWPwqUTFpTUBRA8oGKBHlWIKiSS5NSe5j4VwH1UHZJlxnTANClJO9QP8AcIWLVFZ4UkICNRFTcmnenS8BaZNh5cpKUhKklN1dh/mag7EcxQYXFOKpSQ/UQWDfZIYl6tttElKxBIFlElglRJU+zJFntveDpWJGqqNJDsmqikgsEF2oTwIC1wuYECo0lXSotWrAKdLNRo25pgZeJlaQkIWiWoS1FIdJrXUo6QDWhqXe0SmCxYBospoOlXTV9j2Pe0PMBjrayxH2dRKSaiqB1aXbnmA47n2W/AmGW5LXOnTW9KlxasJhjlSwQGI4MX/8T0AzwxUkq+ypO5AKiVAmm4FacRD4zBoGkiY5BDuGHeAoMmQwC1p1LO9NwWAJNga24eCcxylKh8SWgJmhhpepKnooANwzt+ELMPMG2h0MUkpcJsS6u/Nbd4d4KeAAUmUEl2PxCh1HpUNSlVJAdjakBNrzhCRRwXPT37gilHDwgxU8zFk7qP6CHnivCBKwtNQrpJZnUHD05b6d4Y+E/D4UNc1GpJbpKWII82LVHm0AJk2UYicOlBoL7Agsx4etYfL8Az5pdSkDoDFybXLszOaVisw81KQAG6bkpIDH/TT1hphsYkgfaAILJFGBcEENQcdoDm3/AONsTwr/AMZjI7F/Oft4yA/LywxilynFlSAgqSSAVHa9hx6DmA8pwyTqUoAl2APvvTiNq0KBdFA+osPM3bdvrAPRjH1FSQ5A0hPSA16XNIKknQrXLX8qksoU6jUMDwxHpE/JzgFgtPUekN2pbZ7QSc1lMCCQ9A433c8QFXhp6kKYqHTqD6dTmpFth+kJMwzgrnFQdKh0kEGrfKbm4rCbM/EBJSmUQUgFOkPUhgkn6fWPGUZUpZKlKLnYEitGBJHEAy8Uy0dCgAFKB1NYszFhY1L+UKcFjtHSX0u9NuacRUy1B9MqSJh1NqJCUAjbUQ6iKghIPcAwZiclkTUNplomVZaGANQPlBqPr5WIRxzcFdiEM1q+bfhHzHZklSNKXLsCWYMC+8eJ2FAJBDEUPpAq5YEB7yzGBJUlVAbFt2N6wbiMzRXqFGNAC4V3FL8DeE8yXGmTglTFhCA6jb9TsID1IzEoWo3Cjt949IKmZsGoTtSv3R4xfh6dLPUkAGynp5ecaMNlx+KlCg72Y8ebP5UgNsudMmlk0dy59P08oMyvw1NmK/xUrSHA73rf29RFdkOSSnABIWKmrlKUgFKgmxOzs43DB4qsCFKHw1S6Dq1FTFSBU6kpurQKeUBzeV4HnhS0qQoKSTpAKXKRSo2LkexhXNyGclSk6S6QCfUA0/e0dpwiwslJC0KSEhClpCzpJqalgBSvAvG6ZlqZsrQtSUoSPhuHPU19YBbpI5D+UB+fJksxUeHp50BwUjtuLXb9ubtBXi3IJcgAJUKOAdJdfBctcObccxO5ZiBLXb17fvaAsEzHdwQpiAB1EnhTkN0vUcWg2ROI+VUv5CWOg9KiKEtWYH8wOGhQmaFJICqOCGtwSXqf1glCwVVASkuekaWcMlia6bPveAeYfEGju2npOkDVUtqc8E1HAGzw9y3E7BiUhgSA7OSxaxpQvErhSdIDqLHTejXQ3FdUF5jmwlS1FwpRSFAU2vsS4d7bDgwE7/EHNdU46FEoBcdeqoDKCgzhQLvVoI8JYHCrAOKlfFKqsVqSANm0EV84kcRifiTSoi9WLGvsIMw+bTJdglXDvT2MBY5r4ckS8QoIxCkSgykN/iKDiqWJSGalS/YtVZMSJaihRlmp+ESCARYukVDNvR4V4fxE3VORqrVTH0sRHheZpmKBQNKRYM5IckgknvbiA2Z3NEwAEpNj06gHo5IZwSXAYWijwC0ploHSBpDhiX8jvuA4tEXm+IGmrEbADSPJvevnDvJsdqlodxpDAPZ7Vu2/pAU0rHDdRCQ5CdOtqMHcb0D7Xg7C4/5f8RIIdiC1tVFdyLekTKcSakrU4SwZzswDvQNq9oMlzlEjq6iQkI0MW0sg6QNNQWG7ufMKD+oJ/YjIntauR7R9gIPDYjQpy5SaEORch/pG/EZokhkglR96u/raBVRqw6gJiXFH7fjAbpWVTFVDP51gSZKUKF6bccxaYGaHuG8xvQOKCgeoepAhR4kKfinTxUcGAX5JgtZKizWqbd/3wYqsnnhR1IDpFEm2si/YCjCtSITYDDFeG0pIS5ZR7PWrXh1hpQACQCUpDAFk0KWLE0JtervAN04gkEMsOCop1EKoWo3TprvuHj7jc2EtBWSog2SX6nABD8gi5reFeIzFEpL6mIAAuFvuNQvEzi8wVNUVE+Qe3694DdNnkuTclz5mGOR5WiYNc09LsAD9aOW9DCFa4ZZTmoCNBLM9HUHHpS5FKkwDfOchkiWpctwU1IJAbZiSzMxLXrCDJsT8Nau4vw1b8Q0zDO9KCAtRoQEkstLvUHzc+sTCMSxe7hj6wDrNM1KhpBo4o7h/LnaGPh3EAh9CyAW+ajiqmejNT1iSmYgUABuO31H3xVZPiiUArqCbA0NC9fIX8oCpwpUsJm4cGX1KOtwFPs5UaA82g2cJ4no0TSSFBqOFFXzl7NeJlckTEJMkTCkUUbdRFA/DQwXmeKlLloRMKSgJSyQEubKDge5gKZGOmfGCCgFHWFfD6VK0guVA7bsaQfl6ka1fBIWAxKAdKAr5RqB+Zyew3eJ7C+ItE4pVJAQv/DKwSVJej7P6iGEopTMWqXMSqYkoQCkHTUsNTM7lqEbwGzxDgkz5QJw7JYgOoLZSHNil7Ow8+8cWzaUAtWnn1HskD2DR26ZmClBKlSJLlBNNSdL3N3ck0IpHJfFmKQucrT9lSkkEWYs2q6t4BNhcyUg1cigvxv8AvaGkrxKB1M6rfgGpZton5sMMkwKTMGvhwO5tAUkjNpinCJRt0qJA5a9r25MT2b42epWmaFJN2JelWY8Xt+EdIw6pRlgIVpcdVA4ICm0lSmS5JuCPK8EYvJ8POToWNel2IfUPnBL0pqSQL2HMByDDKOrzENZCCdo3+Ick/lprA6kfMhbXD78Ht5cw3yvLypqerQA2Fyr4iSkiig3lwYlMVhFyVqQp0qSWP74N463gsvSnesZm2Q4fFABZMuYAwmBjThQ3HsYDji3NyT5mCstxplKdy3AMVuP/AIc4xLmWhM9PMpYJb/QohT9gDEnPwSkkhSSCCxBDEHgg2MBU4PMErZT1ayu3a1oZyB5uSG3+jXjnyUqSXFDBEvMZqbKPn9KQHQNJ5T7CMjnn87N/vV7mMgGWAy4zeonSjdTe7bU5MUeEyXDIbXLBLmq1XZnLEsQxJLNbygCVOSKBKQw5IDUoxftXtaGOFxAB2rU2BUaB+6ifK+7wDhOUYZYKVI0OCApCgk9iGURQ1FN2aI3NcmmInTJYCphTXUkEuDUH2ixkZkGYMw7uH/0gtWh1H6bKJec/EmqWCSHDHsKV82gJjB4kyiQQSnjg70MFzc5oyU+4Zva8O8RhZWJnKU+kBgWpqUL0N6NUR4zDwpollaF6muCGPt6G7fmE1h1GZNHxCVXNYtcDiZa5ZlzQCliHI+U7EcERErlEEEFiLGPczGzCGJDG7BiYDXOWIp/D0hMlOphrUHUe1yLWAZ2NXPESKfnQOVD7xFVJnU3O9HNRUF6cbC72gG+Zy0T5RCw9HSti4JYgvoG9w7fhAzpbEg7UiuEw1NX50kVU5JCnKgexoCIlszmD45exIJ+jwAa5ZACtJ0vdqfc0Psoxql0YhNq3UG7D9IGxePJDPS3ZoWYXHqSsMpkh6djtAVa0gIAQrUXdTXADgD3g5eaz5Jl6D8IoQG0pAr3pe9bwlw+KSAovUgVaz7t7Qww86YQsrOoltJUqxrVjyPSAcpzhCJslS5IUWBmHUXUpT1A2uKdu8MMNJMuaVoUHCAoNXUkkF1DctXmEeEx6lrUZiUjpISQ3SQKmlSGc+cbMACkpWhTqUSkKBZgOE3NIB/Lx0z4YJ0qLlf2tyQEkg05btWOZ55i0zV6kgVd+nSf+6rEjkQ9znPSEpllSz0k6gqqXNK3dxUvakSU+cVF1Ek8mAGmQZgswCGJ1OA1N+PwjTIkFZawFzHrE5eUjU7j7uICowObg2U4/1bU+YMaM97PDVOeKCalbOWOsAhyCHOzV5Ec3MqPctJepNjeAps5zNeKnJTKMxemgIcmp6jT7I5iiTPVKAQVEFnVp6iHtV+GLA7xMYVCkpQxKQUghIpd6qa6m5tBksmAohjO/raPKMQSbwlGIIjfhJ/UHgK3AY0oNCSeXjZ/EPL5c/BDErZOJRYtWZLBSlWo8pKkkE1uPJFLxxeka/FvjBEzCpwyUhSwepY2S4Vp7nUAezd4CBmIjSqXG1c2N6cDMK9GhQUz1BoGJemzAwAOiMgz+TX/b90fYC1T4ISoApn9e2vSUklmqGbeuzUEJ5koyi0w6SLgkc1aldmO4ijwmdBVUyRKGkOgLNC39yyKO32noBCjx5JCzLnaanoVdzuglyf8AMHc0AgE+KxZmApSS32jWr3AclgYSqls7EjyMGJnaRTeNDFRYAk8CAdZFjCJYSnXR6ay3t5aqd4dYrNQmSoXBDMC+5I+YDZm1Avp2iMXgZ8t1fCmACpOkkBuWt6wxyLLytlzQpbMUoO4Ysa3ZhejfQNGGwk2a5ly1KAuQKD1tB58K4hneWOxWQXpT5b1FIo5M+4+GToYKCQFAh2br/tNaC8Fpxt9KlFOohbr0nYdJNtqC9RAQmP8ADGJl9bIXpP2FE/KQ9CBu0FS1FQHcU3bux3d94rZ+ajSCtSa261GodIADjgGr1iLzDEplz1pA6CQewdnDfu8AUVNtxdN/Orlt3iazGY8w+0H4nMktQgnt+g/bQuwUgzFsyiCakAm/3QHyTKmLs5FA4Ds9POD5eQLZzT9/Q9jFnlOWS5aRRL6nUp2ILccfnDMYUUv/AKmcF96QHOEYNcs80P0Yh/aN0vHEkaxQnS55a/P7EXk3K0qegJ9jV4AzHw2NNBUJJAqT+/0gJwZukhIKWGpqtQCNK8+UdKgAGUXTdx/qaAJ+CKCxDRqlyhqAO8B6OIJABsKCMMVOTSUqBSsOlqg/Ru8KcPhCmYBMQQGJAUGdm94ADBz9BLvpPEGYrHpUjSkHuTSgrQRUYQpX0qYpNGb9t6RJ4uUErUkbKI9i0AKY3ZbI+JNSnu/5fWPWGkGYrSPUnYekMsJhhIUoqUFBQ0gim4cFxQl4B0uSk0G379o8qkgCA/jMotyYEzDNdAKUl1f+39e0B6x2PTKo2pfGw8z+EJcRmcxV1Edk0H0gdRePJEBsOKWQxWojuox4Cj3jyYMyyQVKB0v1AfMUkHlKgGfzeAb5Fkhml0rLMQsKQbcUsfKrgEO9OlZVlEmTRSllQSAFrTWhqQKHTt3hRl3QkaSulaGhe79LVPrSDE44JoFG9lJ1Ibcs1fLeAttcv+1PsYyJD+o/50/7F/nGQElIn1sK3FQ4oSKeQq949+JcSDh0hwXmAghIGyybXqTakI5ONAAJmyy1yCRzagI2rAOZZl8QgA0H1JubCA2YLDCaousJSLm9+BFZkuBwyAxClPclSg5qB8oFNuzjziCwuMKF36TQt98PpOLNwp+4JP8AzvAdBw0iXqQuVNASalKnA7kEpNPmoTubvCTxaiXLndCgULQFMQAAr5VVfzt/daEsrMCnqUphQuWAcD9AHqQ8Ic3zkzZurRqQkAJBc0G9XvUwFErGhRvYgpIcF7GooTGpeLO2mm5SO+wH9weEKM5TwR6D93jxNzomwL1Dk8wDzE40SwVKZxQGh9iDYHbgwrM4F1K3q/6wnnYhSy6i8eQks7FvpAGYLDIUVKVYGg84cZJLlGadN2Lo2PB8onyiYhyxAfQX5uxF4YZDjCF6VL0g0Zq+/GzQF3LWm6kuAWKkWS+wFifXmCsJPBKQmYpKtVNR0oS9jqJYPVx2HMIJc4JFS7VCRUOC3UxGzwbh8TQoVMoDqSlIcFSmCurZgL2pAPsPOoKB6gKG5FtVacP2EFyV6bApepYajUXS52J3+sIsHMcEAdezHZq0vv8AfBuIxXw5ZIIFGlkq06TWjnZ/21g59nkppqmSQ5cOXdzcdjG/A5TKXRYU/IU30tC7FsVFhpD2BdvIwRKzJaRYON/0gPcmWqXOUgzCdDgVuxv7Q1x80fBUTRQYp/1PT6PAuX5bLWxmklSqllEM9RUbwJneD+EsJCypLOly5ANK96fdAEZctcyzID/MTy9Q9Cx2guV4WSqq8SEuNXyO9tXUVCrmgYwuyyeBLYaXBq/UbitaCG8pfRUVUQAzBlM5BHqPaAIy/IcNLLlc6YCOuydPFACWJ4MMMWjDplqCZaANyXWxTYKUsk3bt7QonY0l1WVVN2KgQ3NSN/8AmAMzzDoUxSrWzh/si9BuD+cAlxjgkOoHcagRWtNNGgZOHLOAW5anvGEEswuWHnw8VmCC9Xww/wAjpSwZQIcBjyxHpAT+Dy3WHKgl7O5f22gbF4YoUUlvSx8osRkk7Q2gjpcdJqHGmjbJu1oQZzglk6wno1GWl7kpPHq3oYBRIk6lM7C5PYXh/kiEJX0uN6m5Hfb0hHNlqlTCFCooYMyrEjWCHUQaB1U5IApAWyVpUwCu6iVsPRRLnYU9I+nGAAEK06jRA1O4cghSnJ3N+eIAM5wlIU7k3oAWJqfIR7RPYFSUoCSNLKUFK4KkpcMe7QDX/qjE/wD9U7/eYyJ/43aMgIzRHto6LkvglPwz8cy+n7QUKhVfmD1CWI4PYxR4bwTh1SpSBq+bUlRIKfhirqYfMxtTaA4opMfEkixI8i0dI8S/w+MpCFypiVoKNeqodLgaiGYXiHm4RoAGU61AKUSOCT9L1iry+SkUa1Deh2DaaE1atxEyqU1RDGTm5ADor7bv53A3gPfiDBoTM6GDhyxG/Zga3eFCpcOMLIXiVFSjpFhc+3Iva3EfMxygILianS9+Bs+7vSkB8yTIVTjVJ0kG1COCAfm2pu/aOhZZ4Uw6QHHxAvqXLX0gsLpTsRwe8J8oGiWDpcqZWpKQkF3epfudoeYfFlKUq+GgBiEnU5DUdr+hgG6PD+GWEj4ASXdSyEqKTsSH+YiytmiZ8TeDwEfGw4YOdTh1M5ehrVn2uYpJOJcsUyVumpBZ2qCDv39YaSMUJhsnWRRKiHQDRRBY6tqdoDkWEx6UjrJS9AohncMekD6wyw81IPSpIHyE2JCiXLG9PwgTxzlgRNKkg6SxFGDcsAGc8xLLWqlTS3qG+6Auk4+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/uDTw94cEwGgUhgVoUrS5D6FBi6Sz1Dg2jo2W4GSJbS0lKiErSCwWkJI3VVnDnzpeE0oAHShWl0htLuNL1CGApzxSGUjFO6whYIGkr0g3FDyAd9vugLPBTAZwmrSGA0yyDQlbmZTnpFexjTmOSyp8kmaiUuaZrhVDoJVpAQQ2otRqAl3hJgsYgqlOSpabLFvlbqZq7epiiwU46QtctM1YXql6SwS/SGOwAve5ptAch8deCk4Za3WCkF9VCou5A0gvqPJYMAwrHOijQrcch2v3aP1TmGTmdJXLZIUtWtRCOlLEGhChUhq139Pz94vyxaC5CRUuEpAAa5Ju5PPvAacrxoIKQXYF3tXgvVhBSmA6gkAJo5AYu4dt+PSJQTlJ0h6Av8Av8oc4TM0k6WeoZjy7P3gDWPf6xkff64OZcZAXcnFlNkSmV/aouAzVbccQ2wWZKCQRMSpOkig6geWZnHER+DxDdOhH+Lp0qKm01IdrV7wwkZgToTqQkhkhQAAPdRsXo5tAWqMYoygkzCZakpSwQCa0U77EU7Ry/x1l0tE5Spc0LSvqSaWOzJSxYuHfb2rsHjEhb60pLgqDAancC4YVa0IfHMxOltISz0BAq9CXvT7IrAc+mojQoQzwOGE1bE9IZ2Zy+weKXCZbIoBKSdi4BJu97HZvSAkctxoCSml3atXpV6fvyj5icyUCCC5Nnc19/IxaTMhwy7ykg2okA3v0WZwCdu5ifzbwgkDVLURwlRcFrsosWar2gCsBihpAIBUAzuW1EVYbwyw+JCZmnQkONJMxVEk/acMzd4kMuxJlq+GpJpdyA2z2pUiHmFmi6WqlnUQbh3HdrQFLgccoqSNEtWhKrONQDnUS7lQ+4CGMnHAgHsNRS6VJL9jZgTEpJn0S4olJAZhdyCfePWLzZMksFgK6nazAUBIdz2gNPjKcudNqoaexNSBfSXam7uX2hLiMmZBWlRLVIPHL25gfCY34inLu7sVE0dyxuz96PDGfjwmWf7mod3I3D1cvWARy5JUWF4ZKyNTUUCeN93pfineAcvnh1B7htm7X38oZLx7D7qOKi1a7CAAy/FfDUoKoqntxDFeKXiUiUhj1/MaBNDvyQ9N6Qpw2DOImKV9gFyQkhzdiwJc7lqReZblqUS+kJJNAkEJoQSHCwxmA9QdnBBgEuI8GKEvWFr+IOoJYVZqsKgPzyIY5eoKAIWVDpDgMoWN90lyW8qRTTFJYpUVF2SaJmaTMFyFsUhfylILA2IiDxOM/l56pahoQolQcB0uOl7sRSu1eYB0AkTBLKulafiAEKZk6tQDkOyqsWv2gLP5YWhOvZVSpQ1F3FgeCD6AQYjFIXpKixSXBYFwpOkgkff2EIs9x6QkAEByGoHYbuALUgB8RgpBH9p5FfoT/wAQ98M/DSgkAAME6gkupv8AupW4+kSqsXUb1s59metS8PMkxZKFJmMlyWCBt2rtvWAopeKQA4+IlQoFDfvq1PaCZWLQFjTMmqSQAoBISfJtTHar1hOnFEAq1lLDShNXIVRXYBnc94J/mZaSlAXN+GdBndIfU3VpD2ALByHgH+FxikJlqC0rSSTpJDsCxCtNQ7OBDjKcelKk6JhQVKPSQ6SWO/BofMRGompShQPxErcbADRQ131O3pDpWIV8QmaC7BRUkJcFQCgQAGIIaneAucNjUsn488lkqLAES6FgVfDYMP8AMdzHL/4mSZWtS0hBSW0lDtq0tRm48rXixy3EKGpI0FJ2YpIcEqLBVNi23MQHj7GGZNWtMxaUqAcFCtKi3UAqpB7KaxgICcmB7FxQwVMEDzIDRpj7GRkB0CWQHLA9LEq2JI+Xk/mYLkTClKhSpDhnIZiC+3EROEztSR1gKIsCKNsKfS8M05+NIcUVyaqYs54apgLZGKZyoJcsobCrOPS/vEf4izMTFAJ0lKaJLMoDgjb/AI7wDjvEKpgIqmuxan47wBKKpimFSakn6kwB2W4pKSQSxJHkf1h1JxTgChHkaVDW8hWJrH5atFSxHIj5hscU0UHHO8BZS8dwBufW9xYEuD+UFy8U9A1Sw00cWSG1XZ7A/cYk5eYI/wDU93+6PM7MZAOpgtXl+JgCPGWCacACkqqCQbsaV9/uhGjEzEOLFtPDMzNB6MQJp1kh99gmAsymJKyUmlK+QAMB6mZqs0JenNQeX/CB5uIUr5i9X9TDTA4BFHDk82q7NHzM8rEs6kl0m16UFz3gExTBacumkPpJ87x8ksFpezxRontuO2zu7E7DiAkVAg8GPqFqWoJe5/ZhhmiQqaybn74EXJVLUFOCx2gLbK5CUpZOlgCk6T1bMQX6VM5PkYaSJ5oVCWAsaSmYkKdSQ0s6mClefD7RH4XMEkA6iC/zbg2PY0+/vB0rMg5U6VEkKZyTR3Z93fb8ICnTjykBlKTRPTK6UggFXSomqFWawLtHNs7xQmTVEBhYVJt3MFZxnBrKQCkMxcMWvvXv60hPKkqVYQG3DzplkqIEfMTJX8yi8e5LoLKo8FfzaaJFa/8AEAtVJUKlJHmIdZTiiHPzdNeB/bQccDmNSlOC9mrCsHl23aAtkHpDkgUsfsmpqaQZLmKV8VMtOlKqkOaJQ5ZyH3eJTB4/5jUJSlnJchth9BDuVmKVHUHY3el3AAHNoBxg9JCAQpD6ta6kKSGI6eAWB9IPwUwuCHohuQqtaeTf7YSpmghioXASCRY3YWfaNi84l1IClEBBKQTSwe3qYCgm4tMqW6lJJQpku9LanItWr7Rz/wAQYwTF6vi6n/fl6ffc7M9zVRT1J1JWAa0KSAwYjf0q3eBcBP0szM/EAsUqNaoOzRKfiK0ClCQBZ7/WDcu8NzJwcUBsr7O/rxXz4gEWmMi2/wCilf2o/wDIr8oyAhtEYlNaVPasNsPlxXNUkpLA2BJJ8qA23hxh1FBCfgzRwdBYs44ZubQEz/LrFShQHJSR9WgjLsQEEvu1fKOj/wBPUnoJZRTXVLJSoEdLrDuQq9BAWKyqRiHLBJYdaDaj1RQJFqqrAS2OxySgpBclrV3eFahDibkSkTvhLYb6qsRR2IBqHhr/ANKy1J6ZnXs7EE8OPMfpARplx4KYPxOGKCUmhBYwwyTCJIKiAXLBwG4uSGv+3gEYltcN6Rik7xeKwiJiSkp2cHSaXI+y9q3sDWI+bLYkd/3QwDHDYhBGpxye1n/GNGaYxJQEpIO/5V9h6QCjD6iyQ5Owj1i8vWgOpBSOTANkYCTpZQBLVLV93hRPmLllSNQIBob0uPoYY4XB4gosi1NSmLbPT8oU4hCwo6h1PXzgNsnDTH1sDvU1Y8CBcTMB3aGMzHAhwQORxCoaVzGJ0gm7PAestxK0KZIChcpNqX8qRX5ZmYDKOGoUu6Rq4appYg+h4jXlGUy3QZqer5UqQaHzTv3blossqlykTPhJBmBiRpTRK6AkAgAMnVQvtAc7zjLZ8+Z8YyikzCdQCSUo00S5FgU6TfmMl4Qy5hQAWSQCSOz1+u+xjreFkyviCWiYFOdTKTpAOn7Mxhegtt2jZj8olzBMC5adRYJJW+oVDhYABL7HisBxjMikoTSu1/2+zQqUmLXxD4TmpK5ilEgkkEpIASL6jyLMHtCcYaWEsUuWu9YBAtZNyY8wX/KlSylIc1aHWE8KLUOqlPLfb0gJmCJeMUN6O7WinPhHg+1W9oAxvheYgOBSAUjGqZP+VRUPW8b8GtSnU9TQsWegb7hSBVyCIyRMUguICkRKCpSkmzPb2I37+sTiJqk0B8oMRjVTOgMkbt2j3/KJ1JYqftX6MfugGmRZcAyyDquCHet3GpqH/iLHBTGvpY0Vpanm52484Q4NLMEpdRppYu/YJA9oa4WczEapaSNJLagSL2HLeTwDXR2lf7B/9o+wH/Myv7B7n8oyAgJGNT8ZfClUqfK7A2tFHJxpYvZi6kk0O3SAXIpfYmIFaYKkY+Yi4JFbuL997QHS8JmiqgddCkpUUBykAaS6dRC2BfbTBsjEpMvRJCEDUHJTqSv5rrLqYFgDWoFI5yjPgfmfkdmGxFY2T8/Sa0JIZTuaAigs3L8wFV4hmzEoSop6kqpoJU4UTq0seXJDbDiPGWpnL0qCS1OTpTS7Xeo5p5QP4cmCbWaRpCgepIIcH+5KqU9al4tpGYBJ6VpZJdIZw92VSjbenAgOf57kOIK5kxSG60p0lwolVN7DuTaEGFxKpZKT8pNSOBdmu8d7w2LTXUU/DUOpRW40rqo1DOKAP+kIPHPhRExCpslKlMAwCgo6buEkBg5rc0ftAc2GdJAOkdRtSgf1dhQe8KFzHcwXisIUEpUGIuIEmCAb5DiUpQpVHcuaUYbagfpDTFY8LlrSqoa48hZSrd3pxEbKxKpZLWNCI9zMZNWKAtQEgE7EAP3G3aAZozYEAkh9wT+UK8VitaieYz+nTHqA+nXfY/jf2jUcKtgdJY2pd3qORQ1gNEyHOR4UVK1oKRUDUHCti5SW/SFkjCKWWAPelvPiKHKcEhILkB6Gh7GgqSPaAfysaiWUrlJUVFlAEAgAXuORwKw5nZpNRMQZSEoU4o5OoqBVpCS9GdxCUYyVp+IlLqSelPUGD3NOYZZdmmImomukKUgBXxACSkEtcee8A/xuYrSUpMkO6dR1KOl7lEtVBTjzhviUrmdSZpUg1ZU1gDdJYF0kFqRLZFm08zGmzeghQ1ra5cDr2e/beDJSUyFicrSpNU6UqBah1Ko7c1gC/EeCGJlErWVpUGCjTSRUjsdx3EcizXBmWtKEkEmj6wSe5AFI7JPMsBa5U8KCgCyCztVWoAMmj+0cyznLh/MqURqGp9QVvQ/Lcd+8AZ4eytKEBUwI1kVLFXaw/SKSUkC+kKuC1ezUItzCnDTa6UknZtQSK0YEjneDZU4lgSeqy1TAAwooAqHIIBfa0A4w8sE0q1SwSaHmjhoKkYFCgBpJBGyumoLknzMKJWKepUSsAaVEvQAuCSxe1hzDjDTXLgsCwYMpOx57t2gIbx14a+CvUkEhQJpUAUor+0gfePWMl4cFYBs8dj8aJQvCA6WY/Io6C5ck66uafKfPaOQTkwDJcrpdvlr5NCmdi0qIZLPzp/8AkG9TaPc7ErUGUskcfu/rAM0QFbhJyFpTUNuUsVPZvweDMLOCWLuUqpLUkkNdT1YdxEllWZmVf5QDRqk/ZAYUL1eH8nMpVKqSS6aF9gTa4Y1/F4Bn8Qf5PaMgf+Zw/wD6iv8AZ+kZATnhvDpUsuKgFj6H0hzipCVS3KRxT/t9rm0fYyAjZyA5YbmNJTGRkB0vIJLywCSwSVcuWFyRDOXPOgAABnqBdjvzGRkA1M2ygAAdIKR8rFn6feK3C4ZMxJ1B+n7jSt4+xkBw/P5YE5YD0JDkkksTcku8JZgjIyA0S0ArSDYqAPvHRMpyGSFksT8RSQoFmY325jIyAaoQhK1pEtGkGxSDs17xqzLLZZQFaAFFKi4obD0jIyAhJ8gS0OmhNzvcxtynDgzS5UWGqp4H3RkZAOMuVoSGA6iQXSDRTgi1qmN2cTDJmFMolATWl/U7xkZAFT8QqdIllZqEkOnpdmLlrmt4d+GMEiZg3UKiYoehAeMjID7mB+FiWSzEFJSRRgogBvICILxLhwnFqUHqQWNRUcRkZAHS3CQly1C3MMpEhPwhMapnFFy2kBJa/ePkZAb8NOLo3AJABs1S3uTDfLUuxcguDSlQw2jIyA8+NAThVdaqFwxba1rVtHKVCMjIDWoRuwEhKtZIdmZ+8fIyA85lh0jSwZwXaF5TWPsZAedMZGRkB//Z"/>
          <p:cNvSpPr>
            <a:spLocks noChangeAspect="1" noChangeArrowheads="1"/>
          </p:cNvSpPr>
          <p:nvPr/>
        </p:nvSpPr>
        <p:spPr bwMode="auto">
          <a:xfrm>
            <a:off x="109389" y="-1259085"/>
            <a:ext cx="3455789" cy="2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data:image/jpeg;base64,/9j/4AAQSkZJRgABAQAAAQABAAD/2wCEAAkGBxQTEhUUExMWFhUXGB4YGBcYFx4aHhoaGB8ZGxcgHRgaHCggHh0lHR8YITEhJSosLi4uGh8zODMsNygtLisBCgoKBQUFDgUFDisZExkrKysrKysrKysrKysrKysrKysrKysrKysrKysrKysrKysrKysrKysrKysrKysrKysrK//AABEIAMQBAQMBIgACEQEDEQH/xAAcAAADAAMBAQEAAAAAAAAAAAAEBQYAAwcCAQj/xABBEAABAgQFAgQDBgQFAwQDAAABAhEAAyExBAUSQVEiYQZxgZETMqFCscHR4fAHFBVSI2JykvEWgpNTssLSF0NU/8QAFAEBAAAAAAAAAAAAAAAAAAAAAP/EABQRAQAAAAAAAAAAAAAAAAAAAAD/2gAMAwEAAhEDEQA/AOf5RgZZl65gCnozggCr1CuNjWB85y6WylJDKoTdrWALNHmQqZIQUzJJRUl2NSRudXBFqUgPHZi/SkO9OGPbaAVgMQeC8NcHnDMClJdRJJLMOH/GDMv8H4iYx0Mh6l7iny7l7bRRH+GSqdTlVAAk0uq/lRzATifErpUyQlvlDu5NA9uzwFmGdKmgAgMmx33P3kwzz3wPPww1LSWJZLVf1H2u3YwhOFLs1bNAE5TiKkOxd43ZvjH0pJch/QHaNEzJpgTqIBAuxBaNErBlRYU78QB3hycAtRPb29YsZWKmOPgzJSBu6WWTUVUxo9GEQC8MqUdQILdvwhpgc2Bo7Hg2ejNRrj6wHQ8I61ap05RKrqlgAOQj/wDYWNtIDFjpIZ42YvAkoBkz0pLJCVTUulzqAAUJmzkNXlt4jpGMRuLhulQG+qgZ7j8oJneIUIGohIUpioAk6m3A2U9XgBfFmHmJRLM2bKWvUpjLBA0kBrgP+oia/l1kOASOQI9ZlmXxVOzJFAOB3O57w2lYlISC4ZvpAIcPM0KfbejxT4HFpUliQ7A6QSx/da1uYm8SgqUooQopehYt6R4kYhcs/aSHrSu258oC0QRUaWWpYAJLBIszebe0MsMoVCCoJKk3Y1TcvsK084i8PnyhVQBLEEsSeB9Pu7xtmZ+6dLEgiztpuKEbs0A88T5wCAGBpYOGJDoUmuwKhaEuSzuLg1/P98Qpm4hSrkn8N6cVjS1XgKjOs3BMouCoBQURsCzfnGsZuhKT1BRIYAF6nngQsyzJps8slKqh3Z729DWtoqct/hzNWUgqQBqf5iCpCgAgsxYhTuLs+7QEnIxhRZiOD+kbUom4gvRhQbAeW8XM3+FU77BCyAXSlwXSzg6wG1ByDu4pE+rK52F0pmgIU5oSxvW/FoBHicEuWdK+HDFwQdwY0KTDvOsSFBCQQSlySLdTUB9D7x9yjCoKQpSQokn5qgN2tATcxEfZOKUizUtS0Ps+wiE6VJAS7gpFqNUDaFOBkBcwA2v+2gN6M+UBubs482rvXT9YK/qsxYTWrdWwOzNuG++DU5cg0IA86d3FGZx5wnUr4C1IIdqAvVtnpeA1ZhKUJgF3A0+VvpBIykFBOo6gH2b2aPQw65pCypKSG0i/vG1eP+G6VIOoUI29+IBV/Kdx7n8oyPX82uPsBdZpmgmJUlTkVHUADsQ5HS9duIVeGMolTHVMAIDs7M4ZgUqqWd2ZrQhxOcA/Kmr1e37tFdlWMT8NKQEJ3diwe7Fq+0BSysTLYJCQUgXHSxfZPH6Vh3hMSJgStBJKakMQAS6a87xGSMzYgFavhlQJAb1IFnZ2hnLLj4ksqCVEpSSznSxsCzih4gLES1YjSmYBpALhKlJdRtba945H4rywYbEszJHTcEO3YB719e0XeFzBQ1OpmKSdAZR5oLg9omf4hYoEoTKH+HoAUQKBTqOk8Gx7wCcYgIlkkiopUF3doR4SeEqOqxF+OI1EQXgMEFgqUSA7AD84Dxjp6NJDgk8QuwqUuQaPYmG2IyXqGg9Jq52a7wPjMoKE6gdQ3oxD23tAC4qWlCWBGo8HaANMMsBgNaqjpH4ci8OpuUSigsGPPlartzy7QEtJklaglIcmLHJvDaUsV3u59NTB2o94B8LpRL+IpQdYOkdqA/f+EOzmDkuTWjdXUwUFAj5R81CO3EAyTlsu5c+oZLXB0mimYh+Y1z8DLIrpYizvepskhmqK7wv/AKnvX5SCCenvUM5JDv6QDmOfaBu9wAqhe7NZI2gEWPwqUTFpTUBRA8oGKBHlWIKiSS5NSe5j4VwH1UHZJlxnTANClJO9QP8AcIWLVFZ4UkICNRFTcmnenS8BaZNh5cpKUhKklN1dh/mag7EcxQYXFOKpSQ/UQWDfZIYl6tttElKxBIFlElglRJU+zJFntveDpWJGqqNJDsmqikgsEF2oTwIC1wuYECo0lXSotWrAKdLNRo25pgZeJlaQkIWiWoS1FIdJrXUo6QDWhqXe0SmCxYBospoOlXTV9j2Pe0PMBjrayxH2dRKSaiqB1aXbnmA47n2W/AmGW5LXOnTW9KlxasJhjlSwQGI4MX/8T0AzwxUkq+ypO5AKiVAmm4FacRD4zBoGkiY5BDuGHeAoMmQwC1p1LO9NwWAJNga24eCcxylKh8SWgJmhhpepKnooANwzt+ELMPMG2h0MUkpcJsS6u/Nbd4d4KeAAUmUEl2PxCh1HpUNSlVJAdjakBNrzhCRRwXPT37gilHDwgxU8zFk7qP6CHnivCBKwtNQrpJZnUHD05b6d4Y+E/D4UNc1GpJbpKWII82LVHm0AJk2UYicOlBoL7Agsx4etYfL8Az5pdSkDoDFybXLszOaVisw81KQAG6bkpIDH/TT1hphsYkgfaAILJFGBcEENQcdoDm3/AONsTwr/AMZjI7F/Oft4yA/LywxilynFlSAgqSSAVHa9hx6DmA8pwyTqUoAl2APvvTiNq0KBdFA+osPM3bdvrAPRjH1FSQ5A0hPSA16XNIKknQrXLX8qksoU6jUMDwxHpE/JzgFgtPUekN2pbZ7QSc1lMCCQ9A433c8QFXhp6kKYqHTqD6dTmpFth+kJMwzgrnFQdKh0kEGrfKbm4rCbM/EBJSmUQUgFOkPUhgkn6fWPGUZUpZKlKLnYEitGBJHEAy8Uy0dCgAFKB1NYszFhY1L+UKcFjtHSX0u9NuacRUy1B9MqSJh1NqJCUAjbUQ6iKghIPcAwZiclkTUNplomVZaGANQPlBqPr5WIRxzcFdiEM1q+bfhHzHZklSNKXLsCWYMC+8eJ2FAJBDEUPpAq5YEB7yzGBJUlVAbFt2N6wbiMzRXqFGNAC4V3FL8DeE8yXGmTglTFhCA6jb9TsID1IzEoWo3Cjt949IKmZsGoTtSv3R4xfh6dLPUkAGynp5ecaMNlx+KlCg72Y8ebP5UgNsudMmlk0dy59P08oMyvw1NmK/xUrSHA73rf29RFdkOSSnABIWKmrlKUgFKgmxOzs43DB4qsCFKHw1S6Dq1FTFSBU6kpurQKeUBzeV4HnhS0qQoKSTpAKXKRSo2LkexhXNyGclSk6S6QCfUA0/e0dpwiwslJC0KSEhClpCzpJqalgBSvAvG6ZlqZsrQtSUoSPhuHPU19YBbpI5D+UB+fJksxUeHp50BwUjtuLXb9ubtBXi3IJcgAJUKOAdJdfBctcObccxO5ZiBLXb17fvaAsEzHdwQpiAB1EnhTkN0vUcWg2ROI+VUv5CWOg9KiKEtWYH8wOGhQmaFJICqOCGtwSXqf1glCwVVASkuekaWcMlia6bPveAeYfEGju2npOkDVUtqc8E1HAGzw9y3E7BiUhgSA7OSxaxpQvErhSdIDqLHTejXQ3FdUF5jmwlS1FwpRSFAU2vsS4d7bDgwE7/EHNdU46FEoBcdeqoDKCgzhQLvVoI8JYHCrAOKlfFKqsVqSANm0EV84kcRifiTSoi9WLGvsIMw+bTJdglXDvT2MBY5r4ckS8QoIxCkSgykN/iKDiqWJSGalS/YtVZMSJaihRlmp+ESCARYukVDNvR4V4fxE3VORqrVTH0sRHheZpmKBQNKRYM5IckgknvbiA2Z3NEwAEpNj06gHo5IZwSXAYWijwC0ploHSBpDhiX8jvuA4tEXm+IGmrEbADSPJvevnDvJsdqlodxpDAPZ7Vu2/pAU0rHDdRCQ5CdOtqMHcb0D7Xg7C4/5f8RIIdiC1tVFdyLekTKcSakrU4SwZzswDvQNq9oMlzlEjq6iQkI0MW0sg6QNNQWG7ufMKD+oJ/YjIntauR7R9gIPDYjQpy5SaEORch/pG/EZokhkglR96u/raBVRqw6gJiXFH7fjAbpWVTFVDP51gSZKUKF6bccxaYGaHuG8xvQOKCgeoepAhR4kKfinTxUcGAX5JgtZKizWqbd/3wYqsnnhR1IDpFEm2si/YCjCtSITYDDFeG0pIS5ZR7PWrXh1hpQACQCUpDAFk0KWLE0JtervAN04gkEMsOCop1EKoWo3TprvuHj7jc2EtBWSog2SX6nABD8gi5reFeIzFEpL6mIAAuFvuNQvEzi8wVNUVE+Qe3694DdNnkuTclz5mGOR5WiYNc09LsAD9aOW9DCFa4ZZTmoCNBLM9HUHHpS5FKkwDfOchkiWpctwU1IJAbZiSzMxLXrCDJsT8Nau4vw1b8Q0zDO9KCAtRoQEkstLvUHzc+sTCMSxe7hj6wDrNM1KhpBo4o7h/LnaGPh3EAh9CyAW+ajiqmejNT1iSmYgUABuO31H3xVZPiiUArqCbA0NC9fIX8oCpwpUsJm4cGX1KOtwFPs5UaA82g2cJ4no0TSSFBqOFFXzl7NeJlckTEJMkTCkUUbdRFA/DQwXmeKlLloRMKSgJSyQEubKDge5gKZGOmfGCCgFHWFfD6VK0guVA7bsaQfl6ka1fBIWAxKAdKAr5RqB+Zyew3eJ7C+ItE4pVJAQv/DKwSVJej7P6iGEopTMWqXMSqYkoQCkHTUsNTM7lqEbwGzxDgkz5QJw7JYgOoLZSHNil7Ow8+8cWzaUAtWnn1HskD2DR26ZmClBKlSJLlBNNSdL3N3ck0IpHJfFmKQucrT9lSkkEWYs2q6t4BNhcyUg1cigvxv8AvaGkrxKB1M6rfgGpZton5sMMkwKTMGvhwO5tAUkjNpinCJRt0qJA5a9r25MT2b42epWmaFJN2JelWY8Xt+EdIw6pRlgIVpcdVA4ICm0lSmS5JuCPK8EYvJ8POToWNel2IfUPnBL0pqSQL2HMByDDKOrzENZCCdo3+Ick/lprA6kfMhbXD78Ht5cw3yvLypqerQA2Fyr4iSkiig3lwYlMVhFyVqQp0qSWP74N463gsvSnesZm2Q4fFABZMuYAwmBjThQ3HsYDji3NyT5mCstxplKdy3AMVuP/AIc4xLmWhM9PMpYJb/QohT9gDEnPwSkkhSSCCxBDEHgg2MBU4PMErZT1ayu3a1oZyB5uSG3+jXjnyUqSXFDBEvMZqbKPn9KQHQNJ5T7CMjnn87N/vV7mMgGWAy4zeonSjdTe7bU5MUeEyXDIbXLBLmq1XZnLEsQxJLNbygCVOSKBKQw5IDUoxftXtaGOFxAB2rU2BUaB+6ifK+7wDhOUYZYKVI0OCApCgk9iGURQ1FN2aI3NcmmInTJYCphTXUkEuDUH2ixkZkGYMw7uH/0gtWh1H6bKJec/EmqWCSHDHsKV82gJjB4kyiQQSnjg70MFzc5oyU+4Zva8O8RhZWJnKU+kBgWpqUL0N6NUR4zDwpollaF6muCGPt6G7fmE1h1GZNHxCVXNYtcDiZa5ZlzQCliHI+U7EcERErlEEEFiLGPczGzCGJDG7BiYDXOWIp/D0hMlOphrUHUe1yLWAZ2NXPESKfnQOVD7xFVJnU3O9HNRUF6cbC72gG+Zy0T5RCw9HSti4JYgvoG9w7fhAzpbEg7UiuEw1NX50kVU5JCnKgexoCIlszmD45exIJ+jwAa5ZACtJ0vdqfc0Psoxql0YhNq3UG7D9IGxePJDPS3ZoWYXHqSsMpkh6djtAVa0gIAQrUXdTXADgD3g5eaz5Jl6D8IoQG0pAr3pe9bwlw+KSAovUgVaz7t7Qww86YQsrOoltJUqxrVjyPSAcpzhCJslS5IUWBmHUXUpT1A2uKdu8MMNJMuaVoUHCAoNXUkkF1DctXmEeEx6lrUZiUjpISQ3SQKmlSGc+cbMACkpWhTqUSkKBZgOE3NIB/Lx0z4YJ0qLlf2tyQEkg05btWOZ55i0zV6kgVd+nSf+6rEjkQ9znPSEpllSz0k6gqqXNK3dxUvakSU+cVF1Ek8mAGmQZgswCGJ1OA1N+PwjTIkFZawFzHrE5eUjU7j7uICowObg2U4/1bU+YMaM97PDVOeKCalbOWOsAhyCHOzV5Ec3MqPctJepNjeAps5zNeKnJTKMxemgIcmp6jT7I5iiTPVKAQVEFnVp6iHtV+GLA7xMYVCkpQxKQUghIpd6qa6m5tBksmAohjO/raPKMQSbwlGIIjfhJ/UHgK3AY0oNCSeXjZ/EPL5c/BDErZOJRYtWZLBSlWo8pKkkE1uPJFLxxeka/FvjBEzCpwyUhSwepY2S4Vp7nUAezd4CBmIjSqXG1c2N6cDMK9GhQUz1BoGJemzAwAOiMgz+TX/b90fYC1T4ISoApn9e2vSUklmqGbeuzUEJ5koyi0w6SLgkc1aldmO4ijwmdBVUyRKGkOgLNC39yyKO32noBCjx5JCzLnaanoVdzuglyf8AMHc0AgE+KxZmApSS32jWr3AclgYSqls7EjyMGJnaRTeNDFRYAk8CAdZFjCJYSnXR6ay3t5aqd4dYrNQmSoXBDMC+5I+YDZm1Avp2iMXgZ8t1fCmACpOkkBuWt6wxyLLytlzQpbMUoO4Ysa3ZhejfQNGGwk2a5ly1KAuQKD1tB58K4hneWOxWQXpT5b1FIo5M+4+GToYKCQFAh2br/tNaC8Fpxt9KlFOohbr0nYdJNtqC9RAQmP8ADGJl9bIXpP2FE/KQ9CBu0FS1FQHcU3bux3d94rZ+ajSCtSa261GodIADjgGr1iLzDEplz1pA6CQewdnDfu8AUVNtxdN/Orlt3iazGY8w+0H4nMktQgnt+g/bQuwUgzFsyiCakAm/3QHyTKmLs5FA4Ds9POD5eQLZzT9/Q9jFnlOWS5aRRL6nUp2ILccfnDMYUUv/AKmcF96QHOEYNcs80P0Yh/aN0vHEkaxQnS55a/P7EXk3K0qegJ9jV4AzHw2NNBUJJAqT+/0gJwZukhIKWGpqtQCNK8+UdKgAGUXTdx/qaAJ+CKCxDRqlyhqAO8B6OIJABsKCMMVOTSUqBSsOlqg/Ru8KcPhCmYBMQQGJAUGdm94ADBz9BLvpPEGYrHpUjSkHuTSgrQRUYQpX0qYpNGb9t6RJ4uUErUkbKI9i0AKY3ZbI+JNSnu/5fWPWGkGYrSPUnYekMsJhhIUoqUFBQ0gim4cFxQl4B0uSk0G379o8qkgCA/jMotyYEzDNdAKUl1f+39e0B6x2PTKo2pfGw8z+EJcRmcxV1Edk0H0gdRePJEBsOKWQxWojuox4Cj3jyYMyyQVKB0v1AfMUkHlKgGfzeAb5Fkhml0rLMQsKQbcUsfKrgEO9OlZVlEmTRSllQSAFrTWhqQKHTt3hRl3QkaSulaGhe79LVPrSDE44JoFG9lJ1Ibcs1fLeAttcv+1PsYyJD+o/50/7F/nGQElIn1sK3FQ4oSKeQq949+JcSDh0hwXmAghIGyybXqTakI5ONAAJmyy1yCRzagI2rAOZZl8QgA0H1JubCA2YLDCaousJSLm9+BFZkuBwyAxClPclSg5qB8oFNuzjziCwuMKF36TQt98PpOLNwp+4JP8AzvAdBw0iXqQuVNASalKnA7kEpNPmoTubvCTxaiXLndCgULQFMQAAr5VVfzt/daEsrMCnqUphQuWAcD9AHqQ8Ic3zkzZurRqQkAJBc0G9XvUwFErGhRvYgpIcF7GooTGpeLO2mm5SO+wH9weEKM5TwR6D93jxNzomwL1Dk8wDzE40SwVKZxQGh9iDYHbgwrM4F1K3q/6wnnYhSy6i8eQks7FvpAGYLDIUVKVYGg84cZJLlGadN2Lo2PB8onyiYhyxAfQX5uxF4YZDjCF6VL0g0Zq+/GzQF3LWm6kuAWKkWS+wFifXmCsJPBKQmYpKtVNR0oS9jqJYPVx2HMIJc4JFS7VCRUOC3UxGzwbh8TQoVMoDqSlIcFSmCurZgL2pAPsPOoKB6gKG5FtVacP2EFyV6bApepYajUXS52J3+sIsHMcEAdezHZq0vv8AfBuIxXw5ZIIFGlkq06TWjnZ/21g59nkppqmSQ5cOXdzcdjG/A5TKXRYU/IU30tC7FsVFhpD2BdvIwRKzJaRYON/0gPcmWqXOUgzCdDgVuxv7Q1x80fBUTRQYp/1PT6PAuX5bLWxmklSqllEM9RUbwJneD+EsJCypLOly5ANK96fdAEZctcyzID/MTy9Q9Cx2guV4WSqq8SEuNXyO9tXUVCrmgYwuyyeBLYaXBq/UbitaCG8pfRUVUQAzBlM5BHqPaAIy/IcNLLlc6YCOuydPFACWJ4MMMWjDplqCZaANyXWxTYKUsk3bt7QonY0l1WVVN2KgQ3NSN/8AmAMzzDoUxSrWzh/si9BuD+cAlxjgkOoHcagRWtNNGgZOHLOAW5anvGEEswuWHnw8VmCC9Xww/wAjpSwZQIcBjyxHpAT+Dy3WHKgl7O5f22gbF4YoUUlvSx8osRkk7Q2gjpcdJqHGmjbJu1oQZzglk6wno1GWl7kpPHq3oYBRIk6lM7C5PYXh/kiEJX0uN6m5Hfb0hHNlqlTCFCooYMyrEjWCHUQaB1U5IApAWyVpUwCu6iVsPRRLnYU9I+nGAAEK06jRA1O4cghSnJ3N+eIAM5wlIU7k3oAWJqfIR7RPYFSUoCSNLKUFK4KkpcMe7QDX/qjE/wD9U7/eYyJ/43aMgIzRHto6LkvglPwz8cy+n7QUKhVfmD1CWI4PYxR4bwTh1SpSBq+bUlRIKfhirqYfMxtTaA4opMfEkixI8i0dI8S/w+MpCFypiVoKNeqodLgaiGYXiHm4RoAGU61AKUSOCT9L1iry+SkUa1Deh2DaaE1atxEyqU1RDGTm5ADor7bv53A3gPfiDBoTM6GDhyxG/Zga3eFCpcOMLIXiVFSjpFhc+3Iva3EfMxygILianS9+Bs+7vSkB8yTIVTjVJ0kG1COCAfm2pu/aOhZZ4Uw6QHHxAvqXLX0gsLpTsRwe8J8oGiWDpcqZWpKQkF3epfudoeYfFlKUq+GgBiEnU5DUdr+hgG6PD+GWEj4ASXdSyEqKTsSH+YiytmiZ8TeDwEfGw4YOdTh1M5ehrVn2uYpJOJcsUyVumpBZ2qCDv39YaSMUJhsnWRRKiHQDRRBY6tqdoDkWEx6UjrJS9AohncMekD6wyw81IPSpIHyE2JCiXLG9PwgTxzlgRNKkg6SxFGDcsAGc8xLLWqlTS3qG+6Auk4+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/uDTw94cEwGgUhgVoUrS5D6FBi6Sz1Dg2jo2W4GSJbS0lKiErSCwWkJI3VVnDnzpeE0oAHShWl0htLuNL1CGApzxSGUjFO6whYIGkr0g3FDyAd9vugLPBTAZwmrSGA0yyDQlbmZTnpFexjTmOSyp8kmaiUuaZrhVDoJVpAQQ2otRqAl3hJgsYgqlOSpabLFvlbqZq7epiiwU46QtctM1YXql6SwS/SGOwAve5ptAch8deCk4Za3WCkF9VCou5A0gvqPJYMAwrHOijQrcch2v3aP1TmGTmdJXLZIUtWtRCOlLEGhChUhq139Pz94vyxaC5CRUuEpAAa5Ju5PPvAacrxoIKQXYF3tXgvVhBSmA6gkAJo5AYu4dt+PSJQTlJ0h6Av8Av8oc4TM0k6WeoZjy7P3gDWPf6xkff64OZcZAXcnFlNkSmV/aouAzVbccQ2wWZKCQRMSpOkig6geWZnHER+DxDdOhH+Lp0qKm01IdrV7wwkZgToTqQkhkhQAAPdRsXo5tAWqMYoygkzCZakpSwQCa0U77EU7Ry/x1l0tE5Spc0LSvqSaWOzJSxYuHfb2rsHjEhb60pLgqDAancC4YVa0IfHMxOltISz0BAq9CXvT7IrAc+mojQoQzwOGE1bE9IZ2Zy+weKXCZbIoBKSdi4BJu97HZvSAkctxoCSml3atXpV6fvyj5icyUCCC5Nnc19/IxaTMhwy7ykg2okA3v0WZwCdu5ifzbwgkDVLURwlRcFrsosWar2gCsBihpAIBUAzuW1EVYbwyw+JCZmnQkONJMxVEk/acMzd4kMuxJlq+GpJpdyA2z2pUiHmFmi6WqlnUQbh3HdrQFLgccoqSNEtWhKrONQDnUS7lQ+4CGMnHAgHsNRS6VJL9jZgTEpJn0S4olJAZhdyCfePWLzZMksFgK6nazAUBIdz2gNPjKcudNqoaexNSBfSXam7uX2hLiMmZBWlRLVIPHL25gfCY34inLu7sVE0dyxuz96PDGfjwmWf7mod3I3D1cvWARy5JUWF4ZKyNTUUCeN93pfineAcvnh1B7htm7X38oZLx7D7qOKi1a7CAAy/FfDUoKoqntxDFeKXiUiUhj1/MaBNDvyQ9N6Qpw2DOImKV9gFyQkhzdiwJc7lqReZblqUS+kJJNAkEJoQSHCwxmA9QdnBBgEuI8GKEvWFr+IOoJYVZqsKgPzyIY5eoKAIWVDpDgMoWN90lyW8qRTTFJYpUVF2SaJmaTMFyFsUhfylILA2IiDxOM/l56pahoQolQcB0uOl7sRSu1eYB0AkTBLKulafiAEKZk6tQDkOyqsWv2gLP5YWhOvZVSpQ1F3FgeCD6AQYjFIXpKixSXBYFwpOkgkff2EIs9x6QkAEByGoHYbuALUgB8RgpBH9p5FfoT/wAQ98M/DSgkAAME6gkupv8AupW4+kSqsXUb1s59metS8PMkxZKFJmMlyWCBt2rtvWAopeKQA4+IlQoFDfvq1PaCZWLQFjTMmqSQAoBISfJtTHar1hOnFEAq1lLDShNXIVRXYBnc94J/mZaSlAXN+GdBndIfU3VpD2ALByHgH+FxikJlqC0rSSTpJDsCxCtNQ7OBDjKcelKk6JhQVKPSQ6SWO/BofMRGompShQPxErcbADRQ131O3pDpWIV8QmaC7BRUkJcFQCgQAGIIaneAucNjUsn488lkqLAES6FgVfDYMP8AMdzHL/4mSZWtS0hBSW0lDtq0tRm48rXixy3EKGpI0FJ2YpIcEqLBVNi23MQHj7GGZNWtMxaUqAcFCtKi3UAqpB7KaxgICcmB7FxQwVMEDzIDRpj7GRkB0CWQHLA9LEq2JI+Xk/mYLkTClKhSpDhnIZiC+3EROEztSR1gKIsCKNsKfS8M05+NIcUVyaqYs54apgLZGKZyoJcsobCrOPS/vEf4izMTFAJ0lKaJLMoDgjb/AI7wDjvEKpgIqmuxan47wBKKpimFSakn6kwB2W4pKSQSxJHkf1h1JxTgChHkaVDW8hWJrH5atFSxHIj5hscU0UHHO8BZS8dwBufW9xYEuD+UFy8U9A1Sw00cWSG1XZ7A/cYk5eYI/wDU93+6PM7MZAOpgtXl+JgCPGWCacACkqqCQbsaV9/uhGjEzEOLFtPDMzNB6MQJp1kh99gmAsymJKyUmlK+QAMB6mZqs0JenNQeX/CB5uIUr5i9X9TDTA4BFHDk82q7NHzM8rEs6kl0m16UFz3gExTBacumkPpJ87x8ksFpezxRontuO2zu7E7DiAkVAg8GPqFqWoJe5/ZhhmiQqaybn74EXJVLUFOCx2gLbK5CUpZOlgCk6T1bMQX6VM5PkYaSJ5oVCWAsaSmYkKdSQ0s6mClefD7RH4XMEkA6iC/zbg2PY0+/vB0rMg5U6VEkKZyTR3Z93fb8ICnTjykBlKTRPTK6UggFXSomqFWawLtHNs7xQmTVEBhYVJt3MFZxnBrKQCkMxcMWvvXv60hPKkqVYQG3DzplkqIEfMTJX8yi8e5LoLKo8FfzaaJFa/8AEAtVJUKlJHmIdZTiiHPzdNeB/bQccDmNSlOC9mrCsHl23aAtkHpDkgUsfsmpqaQZLmKV8VMtOlKqkOaJQ5ZyH3eJTB4/5jUJSlnJchth9BDuVmKVHUHY3el3AAHNoBxg9JCAQpD6ta6kKSGI6eAWB9IPwUwuCHohuQqtaeTf7YSpmghioXASCRY3YWfaNi84l1IClEBBKQTSwe3qYCgm4tMqW6lJJQpku9LanItWr7Rz/wAQYwTF6vi6n/fl6ffc7M9zVRT1J1JWAa0KSAwYjf0q3eBcBP0szM/EAsUqNaoOzRKfiK0ClCQBZ7/WDcu8NzJwcUBsr7O/rxXz4gEWmMi2/wCilf2o/wDIr8oyAhtEYlNaVPasNsPlxXNUkpLA2BJJ8qA23hxh1FBCfgzRwdBYs44ZubQEz/LrFShQHJSR9WgjLsQEEvu1fKOj/wBPUnoJZRTXVLJSoEdLrDuQq9BAWKyqRiHLBJYdaDaj1RQJFqqrAS2OxySgpBclrV3eFahDibkSkTvhLYb6qsRR2IBqHhr/ANKy1J6ZnXs7EE8OPMfpARplx4KYPxOGKCUmhBYwwyTCJIKiAXLBwG4uSGv+3gEYltcN6Rik7xeKwiJiSkp2cHSaXI+y9q3sDWI+bLYkd/3QwDHDYhBGpxye1n/GNGaYxJQEpIO/5V9h6QCjD6iyQ5Owj1i8vWgOpBSOTANkYCTpZQBLVLV93hRPmLllSNQIBob0uPoYY4XB4gosi1NSmLbPT8oU4hCwo6h1PXzgNsnDTH1sDvU1Y8CBcTMB3aGMzHAhwQORxCoaVzGJ0gm7PAestxK0KZIChcpNqX8qRX5ZmYDKOGoUu6Rq4appYg+h4jXlGUy3QZqer5UqQaHzTv3blossqlykTPhJBmBiRpTRK6AkAgAMnVQvtAc7zjLZ8+Z8YyikzCdQCSUo00S5FgU6TfmMl4Qy5hQAWSQCSOz1+u+xjreFkyviCWiYFOdTKTpAOn7Mxhegtt2jZj8olzBMC5adRYJJW+oVDhYABL7HisBxjMikoTSu1/2+zQqUmLXxD4TmpK5ilEgkkEpIASL6jyLMHtCcYaWEsUuWu9YBAtZNyY8wX/KlSylIc1aHWE8KLUOqlPLfb0gJmCJeMUN6O7WinPhHg+1W9oAxvheYgOBSAUjGqZP+VRUPW8b8GtSnU9TQsWegb7hSBVyCIyRMUguICkRKCpSkmzPb2I37+sTiJqk0B8oMRjVTOgMkbt2j3/KJ1JYqftX6MfugGmRZcAyyDquCHet3GpqH/iLHBTGvpY0Vpanm52484Q4NLMEpdRppYu/YJA9oa4WczEapaSNJLagSL2HLeTwDXR2lf7B/9o+wH/Myv7B7n8oyAgJGNT8ZfClUqfK7A2tFHJxpYvZi6kk0O3SAXIpfYmIFaYKkY+Yi4JFbuL997QHS8JmiqgddCkpUUBykAaS6dRC2BfbTBsjEpMvRJCEDUHJTqSv5rrLqYFgDWoFI5yjPgfmfkdmGxFY2T8/Sa0JIZTuaAigs3L8wFV4hmzEoSop6kqpoJU4UTq0seXJDbDiPGWpnL0qCS1OTpTS7Xeo5p5QP4cmCbWaRpCgepIIcH+5KqU9al4tpGYBJ6VpZJdIZw92VSjbenAgOf57kOIK5kxSG60p0lwolVN7DuTaEGFxKpZKT8pNSOBdmu8d7w2LTXUU/DUOpRW40rqo1DOKAP+kIPHPhRExCpslKlMAwCgo6buEkBg5rc0ftAc2GdJAOkdRtSgf1dhQe8KFzHcwXisIUEpUGIuIEmCAb5DiUpQpVHcuaUYbagfpDTFY8LlrSqoa48hZSrd3pxEbKxKpZLWNCI9zMZNWKAtQEgE7EAP3G3aAZozYEAkh9wT+UK8VitaieYz+nTHqA+nXfY/jf2jUcKtgdJY2pd3qORQ1gNEyHOR4UVK1oKRUDUHCti5SW/SFkjCKWWAPelvPiKHKcEhILkB6Gh7GgqSPaAfysaiWUrlJUVFlAEAgAXuORwKw5nZpNRMQZSEoU4o5OoqBVpCS9GdxCUYyVp+IlLqSelPUGD3NOYZZdmmImomukKUgBXxACSkEtcee8A/xuYrSUpMkO6dR1KOl7lEtVBTjzhviUrmdSZpUg1ZU1gDdJYF0kFqRLZFm08zGmzeghQ1ra5cDr2e/beDJSUyFicrSpNU6UqBah1Ko7c1gC/EeCGJlErWVpUGCjTSRUjsdx3EcizXBmWtKEkEmj6wSe5AFI7JPMsBa5U8KCgCyCztVWoAMmj+0cyznLh/MqURqGp9QVvQ/Lcd+8AZ4eytKEBUwI1kVLFXaw/SKSUkC+kKuC1ezUItzCnDTa6UknZtQSK0YEjneDZU4lgSeqy1TAAwooAqHIIBfa0A4w8sE0q1SwSaHmjhoKkYFCgBpJBGyumoLknzMKJWKepUSsAaVEvQAuCSxe1hzDjDTXLgsCwYMpOx57t2gIbx14a+CvUkEhQJpUAUor+0gfePWMl4cFYBs8dj8aJQvCA6WY/Io6C5ck66uafKfPaOQTkwDJcrpdvlr5NCmdi0qIZLPzp/8AkG9TaPc7ErUGUskcfu/rAM0QFbhJyFpTUNuUsVPZvweDMLOCWLuUqpLUkkNdT1YdxEllWZmVf5QDRqk/ZAYUL1eH8nMpVKqSS6aF9gTa4Y1/F4Bn8Qf5PaMgf+Zw/wD6iv8AZ+kZATnhvDpUsuKgFj6H0hzipCVS3KRxT/t9rm0fYyAjZyA5YbmNJTGRkB0vIJLywCSwSVcuWFyRDOXPOgAABnqBdjvzGRkA1M2ygAAdIKR8rFn6feK3C4ZMxJ1B+n7jSt4+xkBw/P5YE5YD0JDkkksTcku8JZgjIyA0S0ArSDYqAPvHRMpyGSFksT8RSQoFmY325jIyAaoQhK1pEtGkGxSDs17xqzLLZZQFaAFFKi4obD0jIyAhJ8gS0OmhNzvcxtynDgzS5UWGqp4H3RkZAOMuVoSGA6iQXSDRTgi1qmN2cTDJmFMolATWl/U7xkZAFT8QqdIllZqEkOnpdmLlrmt4d+GMEiZg3UKiYoehAeMjID7mB+FiWSzEFJSRRgogBvICILxLhwnFqUHqQWNRUcRkZAHS3CQly1C3MMpEhPwhMapnFFy2kBJa/ePkZAb8NOLo3AJABs1S3uTDfLUuxcguDSlQw2jIyA8+NAThVdaqFwxba1rVtHKVCMjIDWoRuwEhKtZIdmZ+8fIyA85lh0jSwZwXaF5TWPsZAedMZGRkB//Z"/>
          <p:cNvSpPr>
            <a:spLocks noChangeAspect="1" noChangeArrowheads="1"/>
          </p:cNvSpPr>
          <p:nvPr/>
        </p:nvSpPr>
        <p:spPr bwMode="auto">
          <a:xfrm>
            <a:off x="216545" y="-1151929"/>
            <a:ext cx="3455789" cy="2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4405" y="611392"/>
            <a:ext cx="844548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‘Long Tail’</a:t>
            </a:r>
            <a:r>
              <a:rPr lang="en-US" sz="2200" dirty="0" smtClean="0"/>
              <a:t>:  Collected in the field &amp; lab by many individuals and scientific teams.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Heterogeneity</a:t>
            </a:r>
            <a:r>
              <a:rPr lang="en-US" sz="2200" dirty="0" smtClean="0"/>
              <a:t>: Many kinds of measurements &amp; methods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Distributed Scientific Expertise </a:t>
            </a:r>
            <a:r>
              <a:rPr lang="en-US" sz="2200" dirty="0" smtClean="0"/>
              <a:t>by </a:t>
            </a:r>
            <a:r>
              <a:rPr lang="en-US" sz="2200" dirty="0"/>
              <a:t>proxy type, archive type, region, time period, and/or taxonomic group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Commonality</a:t>
            </a:r>
            <a:r>
              <a:rPr lang="en-US" sz="2200" dirty="0"/>
              <a:t>:  All involve measurements of </a:t>
            </a:r>
            <a:r>
              <a:rPr lang="en-US" sz="2200" i="1" dirty="0"/>
              <a:t>proxies</a:t>
            </a:r>
            <a:r>
              <a:rPr lang="en-US" sz="2200" dirty="0"/>
              <a:t> in various geological </a:t>
            </a:r>
            <a:r>
              <a:rPr lang="en-US" sz="2200" i="1" dirty="0"/>
              <a:t>archives</a:t>
            </a:r>
            <a:r>
              <a:rPr lang="en-US" sz="2200" dirty="0"/>
              <a:t> by </a:t>
            </a:r>
            <a:r>
              <a:rPr lang="en-US" sz="2200" i="1" dirty="0"/>
              <a:t>depth</a:t>
            </a:r>
            <a:r>
              <a:rPr lang="en-US" sz="2200" dirty="0"/>
              <a:t>, from which we estimate </a:t>
            </a:r>
            <a:r>
              <a:rPr lang="en-US" sz="2200" i="1" dirty="0"/>
              <a:t>time</a:t>
            </a:r>
            <a:r>
              <a:rPr lang="en-US" sz="2200" dirty="0"/>
              <a:t>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Long Shelf Life</a:t>
            </a:r>
            <a:r>
              <a:rPr lang="en-US" sz="2200" dirty="0" smtClean="0"/>
              <a:t>: specimens &amp; samples collected decades ago are can be re-analyzed</a:t>
            </a:r>
          </a:p>
        </p:txBody>
      </p:sp>
      <p:pic>
        <p:nvPicPr>
          <p:cNvPr id="1026" name="Picture 2" descr="http://www.windows2universe.org/earth/climate/images/sediment_core_s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43" b="54259"/>
          <a:stretch/>
        </p:blipFill>
        <p:spPr bwMode="auto">
          <a:xfrm>
            <a:off x="624405" y="4598096"/>
            <a:ext cx="2425756" cy="231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6664" r="37529" b="21433"/>
          <a:stretch/>
        </p:blipFill>
        <p:spPr>
          <a:xfrm>
            <a:off x="3461071" y="4337066"/>
            <a:ext cx="3341900" cy="2520934"/>
          </a:xfrm>
          <a:prstGeom prst="rect">
            <a:avLst/>
          </a:prstGeom>
        </p:spPr>
      </p:pic>
      <p:pic>
        <p:nvPicPr>
          <p:cNvPr id="1028" name="Picture 4" descr="https://encrypted-tbn0.gstatic.com/images?q=tbn:ANd9GcTIyc88JfvMuj2BqF63nlYr3AHGCXCICcRyfhf79IZE6UPSwIj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/>
          <a:stretch/>
        </p:blipFill>
        <p:spPr bwMode="auto">
          <a:xfrm>
            <a:off x="7044407" y="4337066"/>
            <a:ext cx="1808915" cy="252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-513869" y="1399428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Bad News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616461" y="3341170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Good News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0" y="2674962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800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705946" y="794364"/>
            <a:ext cx="2438053" cy="42953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6945204" y="1349077"/>
            <a:ext cx="2122595" cy="806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Paleoecol-ogists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6945203" y="3255212"/>
            <a:ext cx="2122595" cy="806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Ecosystem Modelers</a:t>
            </a: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6945204" y="4232908"/>
            <a:ext cx="2122595" cy="806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Biogeograph-ers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0" y="749299"/>
            <a:ext cx="2526654" cy="60774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013404" y="5254571"/>
            <a:ext cx="6130596" cy="16172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NeotomaERD.gif"/>
          <p:cNvPicPr>
            <a:picLocks noChangeAspect="1"/>
          </p:cNvPicPr>
          <p:nvPr/>
        </p:nvPicPr>
        <p:blipFill>
          <a:blip r:embed="rId2" cstate="screen"/>
          <a:srcRect t="3928"/>
          <a:stretch>
            <a:fillRect/>
          </a:stretch>
        </p:blipFill>
        <p:spPr>
          <a:xfrm>
            <a:off x="3436193" y="1503650"/>
            <a:ext cx="2331480" cy="189093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520560" y="1575067"/>
            <a:ext cx="2247113" cy="461665"/>
          </a:xfrm>
          <a:prstGeom prst="rect">
            <a:avLst/>
          </a:prstGeom>
          <a:solidFill>
            <a:schemeClr val="bg1">
              <a:lumMod val="85000"/>
              <a:alpha val="4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Neotoma DB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as Boundary Organization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705946" y="822783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 Users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0" y="743769"/>
            <a:ext cx="2526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Paleoecologists</a:t>
            </a:r>
            <a:endParaRPr lang="en-US" b="1" dirty="0"/>
          </a:p>
        </p:txBody>
      </p:sp>
      <p:sp>
        <p:nvSpPr>
          <p:cNvPr id="24" name="Rounded Rectangle 23"/>
          <p:cNvSpPr/>
          <p:nvPr/>
        </p:nvSpPr>
        <p:spPr>
          <a:xfrm>
            <a:off x="139100" y="1330266"/>
            <a:ext cx="1868101" cy="630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Pollen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39100" y="2115127"/>
            <a:ext cx="1868101" cy="630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Vertebrates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139100" y="2899988"/>
            <a:ext cx="1868101" cy="630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39100" y="3684849"/>
            <a:ext cx="1868101" cy="630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Diatoms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139100" y="4469710"/>
            <a:ext cx="1868101" cy="630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Ostracodes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139100" y="5254571"/>
            <a:ext cx="1868101" cy="630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Amoebae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139100" y="6039435"/>
            <a:ext cx="1868101" cy="6302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Packrat Middens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064565" y="3461547"/>
            <a:ext cx="0" cy="1695122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013404" y="5226347"/>
            <a:ext cx="5848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Informatics &amp; Computer Scientists</a:t>
            </a:r>
            <a:endParaRPr lang="en-US" b="1" dirty="0"/>
          </a:p>
        </p:txBody>
      </p:sp>
      <p:sp>
        <p:nvSpPr>
          <p:cNvPr id="55" name="Rounded Rectangle 54"/>
          <p:cNvSpPr/>
          <p:nvPr/>
        </p:nvSpPr>
        <p:spPr>
          <a:xfrm>
            <a:off x="3233044" y="5726806"/>
            <a:ext cx="1625497" cy="8365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IEDA</a:t>
            </a:r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4945650" y="5726806"/>
            <a:ext cx="1625497" cy="8365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GeoWS</a:t>
            </a:r>
            <a:endParaRPr lang="en-US" dirty="0"/>
          </a:p>
        </p:txBody>
      </p:sp>
      <p:sp>
        <p:nvSpPr>
          <p:cNvPr id="57" name="Rounded Rectangle 56"/>
          <p:cNvSpPr/>
          <p:nvPr/>
        </p:nvSpPr>
        <p:spPr>
          <a:xfrm>
            <a:off x="6658257" y="5726806"/>
            <a:ext cx="1625497" cy="8365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Open Core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6909942" y="2307573"/>
            <a:ext cx="2122595" cy="806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Paleoclimat-ologists</a:t>
            </a:r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2526654" y="2612373"/>
            <a:ext cx="909539" cy="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731593" y="3422990"/>
            <a:ext cx="0" cy="1695122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5767673" y="2652942"/>
            <a:ext cx="938273" cy="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526654" y="2840973"/>
            <a:ext cx="909539" cy="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582763" y="3525022"/>
            <a:ext cx="2151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Best Practices</a:t>
            </a:r>
          </a:p>
          <a:p>
            <a:r>
              <a:rPr lang="en-US" sz="2000" dirty="0" smtClean="0"/>
              <a:t>Shared Protocols</a:t>
            </a:r>
            <a:endParaRPr lang="en-US" sz="2000" dirty="0"/>
          </a:p>
        </p:txBody>
      </p:sp>
      <p:sp>
        <p:nvSpPr>
          <p:cNvPr id="73" name="TextBox 72"/>
          <p:cNvSpPr txBox="1"/>
          <p:nvPr/>
        </p:nvSpPr>
        <p:spPr>
          <a:xfrm>
            <a:off x="2618182" y="2024741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</a:t>
            </a:r>
            <a:endParaRPr lang="en-US" sz="2000" dirty="0"/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5774019" y="2899988"/>
            <a:ext cx="938273" cy="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873568" y="2024741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</a:t>
            </a:r>
            <a:endParaRPr lang="en-US" sz="2000" dirty="0"/>
          </a:p>
        </p:txBody>
      </p:sp>
      <p:sp>
        <p:nvSpPr>
          <p:cNvPr id="77" name="TextBox 76"/>
          <p:cNvSpPr txBox="1"/>
          <p:nvPr/>
        </p:nvSpPr>
        <p:spPr>
          <a:xfrm>
            <a:off x="5441998" y="3330906"/>
            <a:ext cx="1433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New Questions</a:t>
            </a:r>
            <a:endParaRPr lang="en-US" sz="2000" dirty="0"/>
          </a:p>
        </p:txBody>
      </p:sp>
      <p:pic>
        <p:nvPicPr>
          <p:cNvPr id="78" name="Picture 2" descr="EarthCub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95"/>
          <a:stretch/>
        </p:blipFill>
        <p:spPr bwMode="auto">
          <a:xfrm>
            <a:off x="8501630" y="5284777"/>
            <a:ext cx="620048" cy="60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76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My Research Goal (broad):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010245"/>
            <a:ext cx="91440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/>
              <a:t>Describe the </a:t>
            </a:r>
            <a:r>
              <a:rPr lang="en-US" sz="3400" b="1" dirty="0" smtClean="0"/>
              <a:t>patterns</a:t>
            </a:r>
            <a:r>
              <a:rPr lang="en-US" sz="3400" dirty="0" smtClean="0"/>
              <a:t> of </a:t>
            </a:r>
            <a:r>
              <a:rPr lang="en-US" sz="3400" dirty="0"/>
              <a:t>species distributions, community composition, and their changes through time</a:t>
            </a:r>
            <a:r>
              <a:rPr lang="en-US" sz="3400" dirty="0" smtClean="0"/>
              <a:t>…</a:t>
            </a:r>
          </a:p>
          <a:p>
            <a:pPr lvl="0"/>
            <a:endParaRPr lang="en-US" sz="3400" dirty="0"/>
          </a:p>
          <a:p>
            <a:pPr lvl="0"/>
            <a:r>
              <a:rPr lang="en-US" sz="3400" dirty="0"/>
              <a:t>U</a:t>
            </a:r>
            <a:r>
              <a:rPr lang="en-US" sz="3400" dirty="0" smtClean="0"/>
              <a:t>nderstand the governing environmental</a:t>
            </a:r>
            <a:r>
              <a:rPr lang="en-US" sz="3400" dirty="0"/>
              <a:t>, biological, and anthropogenic </a:t>
            </a:r>
            <a:r>
              <a:rPr lang="en-US" sz="3400" b="1" dirty="0" smtClean="0"/>
              <a:t>processes</a:t>
            </a:r>
            <a:r>
              <a:rPr lang="en-US" sz="3400" dirty="0" smtClean="0"/>
              <a:t>…</a:t>
            </a:r>
          </a:p>
          <a:p>
            <a:pPr lvl="0"/>
            <a:endParaRPr lang="en-US" sz="3400" dirty="0"/>
          </a:p>
          <a:p>
            <a:pPr lvl="0"/>
            <a:r>
              <a:rPr lang="en-US" sz="3400" dirty="0" smtClean="0"/>
              <a:t>At global to local scales…</a:t>
            </a:r>
          </a:p>
          <a:p>
            <a:pPr lvl="0"/>
            <a:endParaRPr lang="en-US" sz="3400" dirty="0"/>
          </a:p>
          <a:p>
            <a:pPr lvl="0"/>
            <a:r>
              <a:rPr lang="en-US" sz="3400" dirty="0" smtClean="0"/>
              <a:t>At timescales of 10</a:t>
            </a:r>
            <a:r>
              <a:rPr lang="en-US" sz="3400" baseline="30000" dirty="0" smtClean="0"/>
              <a:t>5</a:t>
            </a:r>
            <a:r>
              <a:rPr lang="en-US" sz="3400" dirty="0" smtClean="0"/>
              <a:t> to 10</a:t>
            </a:r>
            <a:r>
              <a:rPr lang="en-US" sz="3400" baseline="30000" dirty="0" smtClean="0"/>
              <a:t>1</a:t>
            </a:r>
            <a:r>
              <a:rPr lang="en-US" sz="3400" dirty="0" smtClean="0"/>
              <a:t> years.</a:t>
            </a:r>
            <a:endParaRPr lang="en-US" sz="3400" dirty="0"/>
          </a:p>
          <a:p>
            <a:endParaRPr lang="en-US" sz="3400" i="1" dirty="0"/>
          </a:p>
        </p:txBody>
      </p:sp>
    </p:spTree>
    <p:extLst>
      <p:ext uri="{BB962C8B-B14F-4D97-AF65-F5344CB8AC3E}">
        <p14:creationId xmlns:p14="http://schemas.microsoft.com/office/powerpoint/2010/main" val="427885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1663548" y="217490"/>
            <a:ext cx="441691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anose="020F0502020204030204" pitchFamily="34" charset="0"/>
              </a:rPr>
              <a:t>Q: Whence Neotoma?</a:t>
            </a:r>
          </a:p>
        </p:txBody>
      </p:sp>
      <p:sp>
        <p:nvSpPr>
          <p:cNvPr id="33797" name="Text Box 17"/>
          <p:cNvSpPr txBox="1">
            <a:spLocks noChangeArrowheads="1"/>
          </p:cNvSpPr>
          <p:nvPr/>
        </p:nvSpPr>
        <p:spPr bwMode="auto">
          <a:xfrm>
            <a:off x="2376487" y="5376863"/>
            <a:ext cx="39647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33798" name="Picture 8" descr="LogoPollenHRC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5" y="2"/>
            <a:ext cx="13716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663548" y="1667477"/>
            <a:ext cx="6130886" cy="175432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marL="573088" indent="-573088" algn="l">
              <a:tabLst>
                <a:tab pos="573088" algn="l"/>
              </a:tabLst>
            </a:pPr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anose="020F0502020204030204" pitchFamily="34" charset="0"/>
              </a:rPr>
              <a:t>A:	Named for the packrat (</a:t>
            </a:r>
            <a:r>
              <a:rPr lang="en-US" sz="3600" b="1" i="1" dirty="0">
                <a:ln w="50800"/>
                <a:solidFill>
                  <a:schemeClr val="bg1">
                    <a:shade val="50000"/>
                  </a:schemeClr>
                </a:solidFill>
                <a:latin typeface="Calibri" panose="020F0502020204030204" pitchFamily="34" charset="0"/>
              </a:rPr>
              <a:t>Neotoma</a:t>
            </a:r>
            <a:r>
              <a:rPr lang="en-US" sz="3600" b="1" dirty="0">
                <a:ln w="50800"/>
                <a:solidFill>
                  <a:schemeClr val="bg1">
                    <a:shade val="50000"/>
                  </a:schemeClr>
                </a:solidFill>
                <a:latin typeface="Calibri" panose="020F0502020204030204" pitchFamily="34" charset="0"/>
              </a:rPr>
              <a:t>), a multiproxy data collector.</a:t>
            </a:r>
          </a:p>
        </p:txBody>
      </p:sp>
      <p:pic>
        <p:nvPicPr>
          <p:cNvPr id="6" name="Picture 5" descr="Paul Martin and midden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56" y="4148334"/>
            <a:ext cx="2932699" cy="2377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881" y="4148334"/>
            <a:ext cx="2674619" cy="2377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033" y="1472394"/>
            <a:ext cx="2441750" cy="2468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530" y="1472393"/>
            <a:ext cx="1960031" cy="2468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7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alf Frame 9"/>
          <p:cNvSpPr/>
          <p:nvPr/>
        </p:nvSpPr>
        <p:spPr>
          <a:xfrm>
            <a:off x="2416175" y="4978400"/>
            <a:ext cx="1373188" cy="1039813"/>
          </a:xfrm>
          <a:prstGeom prst="halfFrame">
            <a:avLst>
              <a:gd name="adj1" fmla="val 9147"/>
              <a:gd name="adj2" fmla="val 9145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defRPr/>
            </a:pPr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Half Frame 10"/>
          <p:cNvSpPr/>
          <p:nvPr/>
        </p:nvSpPr>
        <p:spPr>
          <a:xfrm>
            <a:off x="3709988" y="3968750"/>
            <a:ext cx="1371600" cy="1090613"/>
          </a:xfrm>
          <a:prstGeom prst="halfFrame">
            <a:avLst>
              <a:gd name="adj1" fmla="val 9147"/>
              <a:gd name="adj2" fmla="val 9145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defRPr/>
            </a:pPr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480" name="TextBox 13"/>
          <p:cNvSpPr txBox="1">
            <a:spLocks noChangeArrowheads="1"/>
          </p:cNvSpPr>
          <p:nvPr/>
        </p:nvSpPr>
        <p:spPr bwMode="auto">
          <a:xfrm>
            <a:off x="3618390" y="3500735"/>
            <a:ext cx="14423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hangingPunct="0"/>
            <a:r>
              <a:rPr lang="en-US" dirty="0" smtClean="0">
                <a:solidFill>
                  <a:prstClr val="black"/>
                </a:solidFill>
                <a:latin typeface="Calibri" charset="0"/>
                <a:cs typeface="Calibri" charset="0"/>
              </a:rPr>
              <a:t>accessible</a:t>
            </a:r>
            <a:endParaRPr lang="en-US" dirty="0">
              <a:solidFill>
                <a:prstClr val="black"/>
              </a:solidFill>
              <a:latin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5908675"/>
            <a:ext cx="1468437" cy="4619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914400" eaLnBrk="0" hangingPunct="0"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  <a:cs typeface="Calibri"/>
              </a:rPr>
              <a:t>small data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69038" y="409575"/>
            <a:ext cx="2522537" cy="7699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r" defTabSz="914400" eaLnBrk="0" hangingPunct="0">
              <a:defRPr/>
            </a:pPr>
            <a:r>
              <a:rPr lang="en-US" sz="4400" b="1" dirty="0">
                <a:solidFill>
                  <a:prstClr val="white"/>
                </a:solidFill>
                <a:latin typeface="Calibri"/>
                <a:cs typeface="Calibri"/>
              </a:rPr>
              <a:t>BIG DATA</a:t>
            </a:r>
            <a:endParaRPr lang="en-US" sz="4400" dirty="0">
              <a:solidFill>
                <a:prstClr val="white"/>
              </a:solidFill>
              <a:latin typeface="Calibri"/>
              <a:cs typeface="Calibri"/>
            </a:endParaRPr>
          </a:p>
        </p:txBody>
      </p:sp>
      <p:sp>
        <p:nvSpPr>
          <p:cNvPr id="105483" name="TextBox 18"/>
          <p:cNvSpPr txBox="1">
            <a:spLocks noChangeArrowheads="1"/>
          </p:cNvSpPr>
          <p:nvPr/>
        </p:nvSpPr>
        <p:spPr bwMode="auto">
          <a:xfrm>
            <a:off x="2523838" y="4491335"/>
            <a:ext cx="1203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14400" eaLnBrk="0" hangingPunct="0"/>
            <a:r>
              <a:rPr lang="en-US" dirty="0" smtClean="0">
                <a:solidFill>
                  <a:prstClr val="black"/>
                </a:solidFill>
                <a:latin typeface="Calibri" charset="0"/>
                <a:cs typeface="Calibri" charset="0"/>
              </a:rPr>
              <a:t>findable</a:t>
            </a:r>
            <a:endParaRPr lang="en-US" dirty="0">
              <a:solidFill>
                <a:prstClr val="black"/>
              </a:solidFill>
              <a:latin typeface="Calibri" charset="0"/>
              <a:cs typeface="Calibri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82781" y="2316183"/>
            <a:ext cx="1350189" cy="1201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32449" y="3444169"/>
            <a:ext cx="1350189" cy="120100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6842" y="4645172"/>
            <a:ext cx="1350189" cy="120100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610003" y="5181600"/>
            <a:ext cx="1483211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914400" eaLnBrk="0" hangingPunct="0"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Calibri"/>
              </a:rPr>
              <a:t>identification,</a:t>
            </a:r>
          </a:p>
          <a:p>
            <a:pPr defTabSz="914400" eaLnBrk="0" hangingPunct="0"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Calibri"/>
              </a:rPr>
              <a:t>persistence</a:t>
            </a:r>
            <a:endParaRPr lang="en-US" sz="18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59225" y="4194175"/>
            <a:ext cx="1501245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914400" eaLnBrk="0" hangingPunct="0"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Calibri"/>
              </a:rPr>
              <a:t>authorization,</a:t>
            </a:r>
          </a:p>
          <a:p>
            <a:pPr defTabSz="914400" eaLnBrk="0" hangingPunct="0"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Calibri"/>
              </a:rPr>
              <a:t>protocols</a:t>
            </a:r>
            <a:endParaRPr lang="en-US" sz="18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2" name="Half Frame 11"/>
          <p:cNvSpPr/>
          <p:nvPr/>
        </p:nvSpPr>
        <p:spPr>
          <a:xfrm>
            <a:off x="5011738" y="2843213"/>
            <a:ext cx="1371600" cy="1212850"/>
          </a:xfrm>
          <a:prstGeom prst="halfFrame">
            <a:avLst>
              <a:gd name="adj1" fmla="val 9147"/>
              <a:gd name="adj2" fmla="val 9145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defRPr/>
            </a:pPr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Half Frame 12"/>
          <p:cNvSpPr/>
          <p:nvPr/>
        </p:nvSpPr>
        <p:spPr>
          <a:xfrm>
            <a:off x="6303963" y="1731963"/>
            <a:ext cx="1371600" cy="1212850"/>
          </a:xfrm>
          <a:prstGeom prst="halfFrame">
            <a:avLst>
              <a:gd name="adj1" fmla="val 9147"/>
              <a:gd name="adj2" fmla="val 9145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defRPr/>
            </a:pPr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16442" y="3038773"/>
            <a:ext cx="167585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14400" eaLnBrk="0" hangingPunct="0"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Calibri"/>
              </a:rPr>
              <a:t>context,</a:t>
            </a:r>
          </a:p>
          <a:p>
            <a:pPr defTabSz="914400" eaLnBrk="0" hangingPunct="0"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Calibri"/>
              </a:rPr>
              <a:t>provenance</a:t>
            </a:r>
            <a:endParaRPr lang="en-US" sz="18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428" y="1309192"/>
            <a:ext cx="1350189" cy="1201003"/>
          </a:xfrm>
          <a:prstGeom prst="rect">
            <a:avLst/>
          </a:prstGeom>
        </p:spPr>
      </p:pic>
      <p:sp>
        <p:nvSpPr>
          <p:cNvPr id="105492" name="TextBox 32"/>
          <p:cNvSpPr txBox="1">
            <a:spLocks noChangeArrowheads="1"/>
          </p:cNvSpPr>
          <p:nvPr/>
        </p:nvSpPr>
        <p:spPr bwMode="auto">
          <a:xfrm>
            <a:off x="4999841" y="2381548"/>
            <a:ext cx="13543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hangingPunct="0"/>
            <a:r>
              <a:rPr lang="en-US" dirty="0" smtClean="0">
                <a:solidFill>
                  <a:prstClr val="black"/>
                </a:solidFill>
                <a:latin typeface="Calibri" charset="0"/>
                <a:cs typeface="Calibri" charset="0"/>
              </a:rPr>
              <a:t>re-usable</a:t>
            </a:r>
            <a:endParaRPr lang="en-US" dirty="0">
              <a:solidFill>
                <a:prstClr val="black"/>
              </a:solidFill>
              <a:latin typeface="Calibri" charset="0"/>
              <a:cs typeface="Calibri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01661" y="1925300"/>
            <a:ext cx="2514498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14400" eaLnBrk="0" hangingPunct="0"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Calibri"/>
              </a:rPr>
              <a:t>harmonized, community governance &amp; input</a:t>
            </a:r>
            <a:endParaRPr lang="en-US" sz="18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05484" name="TextBox 21"/>
          <p:cNvSpPr txBox="1">
            <a:spLocks noChangeArrowheads="1"/>
          </p:cNvSpPr>
          <p:nvPr/>
        </p:nvSpPr>
        <p:spPr bwMode="auto">
          <a:xfrm>
            <a:off x="6303617" y="1270298"/>
            <a:ext cx="1897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hangingPunct="0"/>
            <a:r>
              <a:rPr lang="en-US" dirty="0" smtClean="0">
                <a:solidFill>
                  <a:prstClr val="black"/>
                </a:solidFill>
                <a:latin typeface="Calibri" charset="0"/>
                <a:cs typeface="Calibri" charset="0"/>
              </a:rPr>
              <a:t>interoperable</a:t>
            </a:r>
            <a:endParaRPr lang="en-US" dirty="0">
              <a:solidFill>
                <a:prstClr val="black"/>
              </a:solidFill>
              <a:latin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7786" y="13494"/>
            <a:ext cx="52342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Moving up the Value Chain:  Generic Depositories to Community-Led Repositories 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77556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Modified from K. </a:t>
            </a:r>
            <a:r>
              <a:rPr lang="en-US" sz="1800" dirty="0" err="1" smtClean="0"/>
              <a:t>Lehnert</a:t>
            </a:r>
            <a:endParaRPr lang="en-US" sz="1800" dirty="0"/>
          </a:p>
        </p:txBody>
      </p:sp>
      <p:sp>
        <p:nvSpPr>
          <p:cNvPr id="25" name="Rectangle 24"/>
          <p:cNvSpPr/>
          <p:nvPr/>
        </p:nvSpPr>
        <p:spPr>
          <a:xfrm>
            <a:off x="4999841" y="1260097"/>
            <a:ext cx="4144159" cy="2934078"/>
          </a:xfrm>
          <a:prstGeom prst="rect">
            <a:avLst/>
          </a:prstGeom>
          <a:solidFill>
            <a:srgbClr val="D5FB82">
              <a:alpha val="23000"/>
            </a:srgbClr>
          </a:solidFill>
          <a:ln w="57150" cmpd="sng">
            <a:solidFill>
              <a:srgbClr val="5F88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 defTabSz="914400" eaLnBrk="0" hangingPunct="0"/>
            <a:r>
              <a:rPr lang="en-US" sz="2800" b="1" dirty="0" smtClean="0">
                <a:solidFill>
                  <a:srgbClr val="7EB606">
                    <a:lumMod val="75000"/>
                  </a:srgbClr>
                </a:solidFill>
                <a:latin typeface="Calibri"/>
              </a:rPr>
              <a:t>Community-</a:t>
            </a:r>
          </a:p>
          <a:p>
            <a:pPr algn="r" defTabSz="914400" eaLnBrk="0" hangingPunct="0"/>
            <a:r>
              <a:rPr lang="en-US" sz="2800" b="1" dirty="0" smtClean="0">
                <a:solidFill>
                  <a:srgbClr val="7EB606">
                    <a:lumMod val="75000"/>
                  </a:srgbClr>
                </a:solidFill>
                <a:latin typeface="Calibri"/>
              </a:rPr>
              <a:t>Led Repositories</a:t>
            </a:r>
            <a:endParaRPr lang="en-US" sz="2800" b="1" dirty="0">
              <a:solidFill>
                <a:srgbClr val="7EB60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16175" y="2819399"/>
            <a:ext cx="3212347" cy="3198813"/>
          </a:xfrm>
          <a:prstGeom prst="rect">
            <a:avLst/>
          </a:prstGeom>
          <a:solidFill>
            <a:schemeClr val="accent5">
              <a:lumMod val="40000"/>
              <a:lumOff val="60000"/>
              <a:alpha val="23000"/>
            </a:schemeClr>
          </a:solidFill>
          <a:ln w="57150" cmpd="sng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400" eaLnBrk="0" hangingPunct="0"/>
            <a:r>
              <a:rPr lang="en-US" sz="2800" b="1" dirty="0" smtClean="0">
                <a:solidFill>
                  <a:srgbClr val="5F8804"/>
                </a:solidFill>
                <a:latin typeface="Calibri"/>
              </a:rPr>
              <a:t>Generic Depositories</a:t>
            </a:r>
            <a:endParaRPr lang="en-US" sz="2800" b="1" dirty="0">
              <a:solidFill>
                <a:srgbClr val="5F8804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7456" y="5276153"/>
            <a:ext cx="3815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Dryad</a:t>
            </a:r>
          </a:p>
          <a:p>
            <a:r>
              <a:rPr lang="en-US" dirty="0" smtClean="0"/>
              <a:t>FigShare</a:t>
            </a:r>
          </a:p>
          <a:p>
            <a:r>
              <a:rPr lang="en-US" dirty="0" smtClean="0"/>
              <a:t>Journal Data Supplements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196031" y="4122002"/>
            <a:ext cx="19479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Neotoma</a:t>
            </a:r>
          </a:p>
          <a:p>
            <a:r>
              <a:rPr lang="en-US" dirty="0" smtClean="0"/>
              <a:t>NOAA-Paleo</a:t>
            </a:r>
          </a:p>
          <a:p>
            <a:r>
              <a:rPr lang="en-US" dirty="0" err="1" smtClean="0"/>
              <a:t>LinkedEarth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1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15086" r="5356" b="15023"/>
          <a:stretch/>
        </p:blipFill>
        <p:spPr bwMode="auto">
          <a:xfrm>
            <a:off x="3528205" y="2152405"/>
            <a:ext cx="5613973" cy="2359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 smtClean="0"/>
              <a:t>Neotoma Paleoecology DB:  A Community-Curated Data Repository (CCDR) for paleoecological data</a:t>
            </a:r>
            <a:endParaRPr lang="en-US" sz="3200" dirty="0"/>
          </a:p>
        </p:txBody>
      </p:sp>
      <p:pic>
        <p:nvPicPr>
          <p:cNvPr id="7" name="Picture 6" descr="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40" y="3956831"/>
            <a:ext cx="789587" cy="55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18640" y="1690746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1899" y="4548678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5"/>
              </a:rPr>
              <a:t>www.neotomadb.org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-1822" y="1639592"/>
            <a:ext cx="353184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u="sng" dirty="0" smtClean="0"/>
              <a:t>Key Characteristics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Open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Curated by Community -&gt; High-Value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Standardized Variable Names &amp; Taxonomy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Flexible data models for sites, proxies, cores, etc.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Time:  Age Controls and Age Models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822" y="5903893"/>
            <a:ext cx="7477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Grimm (</a:t>
            </a:r>
            <a:r>
              <a:rPr lang="en-US" sz="1400" dirty="0" err="1" smtClean="0"/>
              <a:t>AmQua</a:t>
            </a:r>
            <a:r>
              <a:rPr lang="en-US" sz="1400" dirty="0" smtClean="0"/>
              <a:t> 2016):  </a:t>
            </a:r>
            <a:r>
              <a:rPr lang="en-US" sz="1400" i="1" dirty="0"/>
              <a:t>NEOTOMA Paleoecology Database: </a:t>
            </a:r>
            <a:r>
              <a:rPr lang="en-US" sz="1400" i="1" dirty="0" smtClean="0"/>
              <a:t>Community-led cyberinfrastructure </a:t>
            </a:r>
            <a:r>
              <a:rPr lang="en-US" sz="1400" i="1" dirty="0"/>
              <a:t>for </a:t>
            </a:r>
            <a:r>
              <a:rPr lang="en-US" sz="1400" i="1" dirty="0" smtClean="0"/>
              <a:t>global </a:t>
            </a:r>
            <a:r>
              <a:rPr lang="en-US" sz="1400" i="1" dirty="0"/>
              <a:t>c</a:t>
            </a:r>
            <a:r>
              <a:rPr lang="en-US" sz="1400" i="1" dirty="0" smtClean="0"/>
              <a:t>hange </a:t>
            </a:r>
            <a:r>
              <a:rPr lang="en-US" sz="1400" i="1" dirty="0"/>
              <a:t>r</a:t>
            </a:r>
            <a:r>
              <a:rPr lang="en-US" sz="1400" i="1" dirty="0" smtClean="0"/>
              <a:t>esearch</a:t>
            </a:r>
          </a:p>
          <a:p>
            <a:r>
              <a:rPr lang="en-US" sz="1400" dirty="0" smtClean="0"/>
              <a:t>Williams et al. (in review, GSA Today):  </a:t>
            </a:r>
            <a:r>
              <a:rPr lang="en-US" sz="1400" i="1" dirty="0" smtClean="0"/>
              <a:t>Building big data from the long tail:  </a:t>
            </a:r>
            <a:r>
              <a:rPr lang="en-US" sz="1400" i="1" dirty="0"/>
              <a:t>Community-Curated Data Resources in the </a:t>
            </a:r>
            <a:r>
              <a:rPr lang="en-US" sz="1400" i="1" dirty="0" smtClean="0"/>
              <a:t>paleogeosciences</a:t>
            </a:r>
            <a:endParaRPr lang="en-US" sz="1400" i="1" dirty="0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-1822" y="1524080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87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2946315" y="225427"/>
            <a:ext cx="433516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l"/>
            <a:r>
              <a:rPr lang="en-US" sz="3600" b="1" dirty="0">
                <a:ln/>
                <a:solidFill>
                  <a:schemeClr val="accent3"/>
                </a:solidFill>
                <a:latin typeface="Calibri" panose="020F0502020204030204" pitchFamily="34" charset="0"/>
              </a:rPr>
              <a:t>Purposes of Neotoma</a:t>
            </a:r>
          </a:p>
        </p:txBody>
      </p:sp>
      <p:pic>
        <p:nvPicPr>
          <p:cNvPr id="7174" name="Picture 8" descr="LogoPollenHR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876" y="2"/>
            <a:ext cx="13716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7139" name="Text Box 3"/>
          <p:cNvSpPr txBox="1">
            <a:spLocks noChangeArrowheads="1"/>
          </p:cNvSpPr>
          <p:nvPr/>
        </p:nvSpPr>
        <p:spPr bwMode="auto">
          <a:xfrm>
            <a:off x="241663" y="1134668"/>
            <a:ext cx="8817428" cy="59093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7663" indent="-347663" algn="l">
              <a:spcAft>
                <a:spcPts val="1200"/>
              </a:spcAft>
              <a:buFontTx/>
              <a:buChar char="•"/>
            </a:pPr>
            <a:r>
              <a:rPr lang="en-US" sz="2200" dirty="0">
                <a:latin typeface="Calibri" panose="020F0502020204030204" pitchFamily="34" charset="0"/>
              </a:rPr>
              <a:t>F</a:t>
            </a:r>
            <a:r>
              <a:rPr lang="en-US" sz="2200" dirty="0" smtClean="0">
                <a:latin typeface="Calibri" panose="020F0502020204030204" pitchFamily="34" charset="0"/>
              </a:rPr>
              <a:t>acilitate </a:t>
            </a:r>
            <a:r>
              <a:rPr lang="en-US" sz="2200" dirty="0">
                <a:latin typeface="Calibri" panose="020F0502020204030204" pitchFamily="34" charset="0"/>
              </a:rPr>
              <a:t>studies of ecosystem development and response to climate change</a:t>
            </a:r>
          </a:p>
          <a:p>
            <a:pPr marL="347663" indent="-347663" algn="l">
              <a:spcAft>
                <a:spcPts val="1200"/>
              </a:spcAft>
              <a:buFontTx/>
              <a:buChar char="•"/>
            </a:pPr>
            <a:r>
              <a:rPr lang="en-US" sz="2200" dirty="0">
                <a:latin typeface="Calibri" panose="020F0502020204030204" pitchFamily="34" charset="0"/>
              </a:rPr>
              <a:t>E</a:t>
            </a:r>
            <a:r>
              <a:rPr lang="en-US" sz="2200" dirty="0" smtClean="0">
                <a:latin typeface="Calibri" panose="020F0502020204030204" pitchFamily="34" charset="0"/>
              </a:rPr>
              <a:t>nable </a:t>
            </a:r>
            <a:r>
              <a:rPr lang="en-US" sz="2200" dirty="0">
                <a:latin typeface="Calibri" panose="020F0502020204030204" pitchFamily="34" charset="0"/>
              </a:rPr>
              <a:t>joint analysis of multiproxy datasets to address paleoenvironmental questions that transcend those possible with single-proxy databases.</a:t>
            </a:r>
          </a:p>
          <a:p>
            <a:pPr marL="347663" indent="-347663" algn="l">
              <a:spcAft>
                <a:spcPts val="1200"/>
              </a:spcAft>
              <a:buFontTx/>
              <a:buChar char="•"/>
            </a:pPr>
            <a:r>
              <a:rPr lang="en-US" sz="2200" dirty="0">
                <a:latin typeface="Calibri" panose="020F0502020204030204" pitchFamily="34" charset="0"/>
              </a:rPr>
              <a:t>P</a:t>
            </a:r>
            <a:r>
              <a:rPr lang="en-US" sz="2200" dirty="0" smtClean="0">
                <a:latin typeface="Calibri" panose="020F0502020204030204" pitchFamily="34" charset="0"/>
              </a:rPr>
              <a:t>rovide </a:t>
            </a:r>
            <a:r>
              <a:rPr lang="en-US" sz="2200" dirty="0">
                <a:latin typeface="Calibri" panose="020F0502020204030204" pitchFamily="34" charset="0"/>
              </a:rPr>
              <a:t>the historical context for understanding biodiversity dynamics, including genetic diversity</a:t>
            </a:r>
          </a:p>
          <a:p>
            <a:pPr marL="347663" indent="-347663" algn="l">
              <a:spcAft>
                <a:spcPts val="1200"/>
              </a:spcAft>
              <a:buFontTx/>
              <a:buChar char="•"/>
            </a:pPr>
            <a:r>
              <a:rPr lang="en-US" sz="2200" dirty="0" smtClean="0">
                <a:latin typeface="Calibri" panose="020F0502020204030204" pitchFamily="34" charset="0"/>
              </a:rPr>
              <a:t>Provide data </a:t>
            </a:r>
            <a:r>
              <a:rPr lang="en-US" sz="2200" dirty="0">
                <a:latin typeface="Calibri" panose="020F0502020204030204" pitchFamily="34" charset="0"/>
              </a:rPr>
              <a:t>for climate-model validation</a:t>
            </a:r>
          </a:p>
          <a:p>
            <a:pPr marL="347663" indent="-347663" algn="l">
              <a:spcAft>
                <a:spcPts val="1200"/>
              </a:spcAft>
              <a:buFontTx/>
              <a:buChar char="•"/>
            </a:pPr>
            <a:r>
              <a:rPr lang="en-US" sz="2200" dirty="0">
                <a:latin typeface="Calibri" panose="020F0502020204030204" pitchFamily="34" charset="0"/>
              </a:rPr>
              <a:t>F</a:t>
            </a:r>
            <a:r>
              <a:rPr lang="en-US" sz="2200" dirty="0" smtClean="0">
                <a:latin typeface="Calibri" panose="020F0502020204030204" pitchFamily="34" charset="0"/>
              </a:rPr>
              <a:t>acilitate </a:t>
            </a:r>
            <a:r>
              <a:rPr lang="en-US" sz="2200" dirty="0">
                <a:latin typeface="Calibri" panose="020F0502020204030204" pitchFamily="34" charset="0"/>
              </a:rPr>
              <a:t>analyses of biostratigraphy</a:t>
            </a:r>
          </a:p>
          <a:p>
            <a:pPr marL="347663" indent="-347663" algn="l">
              <a:spcAft>
                <a:spcPts val="1200"/>
              </a:spcAft>
              <a:buFontTx/>
              <a:buChar char="•"/>
            </a:pPr>
            <a:r>
              <a:rPr lang="en-US" sz="2200" dirty="0" smtClean="0">
                <a:latin typeface="Calibri" panose="020F0502020204030204" pitchFamily="34" charset="0"/>
              </a:rPr>
              <a:t>Provide </a:t>
            </a:r>
            <a:r>
              <a:rPr lang="en-US" sz="2200" dirty="0">
                <a:latin typeface="Calibri" panose="020F0502020204030204" pitchFamily="34" charset="0"/>
              </a:rPr>
              <a:t>a safe, long-term, low-cost archive for a wide variety of paleobiological data</a:t>
            </a:r>
          </a:p>
          <a:p>
            <a:pPr marL="347663" indent="-347663" algn="l">
              <a:spcAft>
                <a:spcPts val="1200"/>
              </a:spcAft>
              <a:buFontTx/>
              <a:buChar char="•"/>
            </a:pPr>
            <a:r>
              <a:rPr lang="en-US" sz="2200" dirty="0">
                <a:latin typeface="Calibri" panose="020F0502020204030204" pitchFamily="34" charset="0"/>
              </a:rPr>
              <a:t>L</a:t>
            </a:r>
            <a:r>
              <a:rPr lang="en-US" sz="2200" dirty="0" smtClean="0">
                <a:latin typeface="Calibri" panose="020F0502020204030204" pitchFamily="34" charset="0"/>
              </a:rPr>
              <a:t>ower </a:t>
            </a:r>
            <a:r>
              <a:rPr lang="en-US" sz="2200" dirty="0">
                <a:latin typeface="Calibri" panose="020F0502020204030204" pitchFamily="34" charset="0"/>
              </a:rPr>
              <a:t>the overall cost of paleodata management</a:t>
            </a:r>
          </a:p>
          <a:p>
            <a:pPr marL="347663" indent="-347663" algn="l">
              <a:spcAft>
                <a:spcPts val="1200"/>
              </a:spcAft>
              <a:buFontTx/>
              <a:buChar char="•"/>
            </a:pPr>
            <a:r>
              <a:rPr lang="en-US" sz="2200" dirty="0">
                <a:latin typeface="Calibri" panose="020F0502020204030204" pitchFamily="34" charset="0"/>
              </a:rPr>
              <a:t>M</a:t>
            </a:r>
            <a:r>
              <a:rPr lang="en-US" sz="2200" dirty="0" smtClean="0">
                <a:latin typeface="Calibri" panose="020F0502020204030204" pitchFamily="34" charset="0"/>
              </a:rPr>
              <a:t>eet </a:t>
            </a:r>
            <a:r>
              <a:rPr lang="en-US" sz="2200" dirty="0">
                <a:latin typeface="Calibri" panose="020F0502020204030204" pitchFamily="34" charset="0"/>
              </a:rPr>
              <a:t>data management, data sharing, and archival requirements of funding agencies, institutions, and journals.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67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4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4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4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4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4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4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34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4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Neotoma Paleoecology Database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Key Features</a:t>
            </a:r>
            <a:endParaRPr lang="en-US" dirty="0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1389313"/>
            <a:ext cx="4781550" cy="578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73050" indent="-273050" algn="l">
              <a:spcAft>
                <a:spcPts val="1200"/>
              </a:spcAft>
              <a:buFont typeface="Arial" charset="0"/>
              <a:buChar char="•"/>
            </a:pPr>
            <a:r>
              <a:rPr lang="en-US" sz="2000" b="1" i="1" dirty="0"/>
              <a:t>S</a:t>
            </a:r>
            <a:r>
              <a:rPr lang="en-US" sz="2000" b="1" i="1" dirty="0" smtClean="0"/>
              <a:t>patiotemporal database</a:t>
            </a:r>
            <a:r>
              <a:rPr lang="en-US" sz="2000" dirty="0" smtClean="0"/>
              <a:t>:  species occurrences &amp; abundances in space and time</a:t>
            </a:r>
          </a:p>
          <a:p>
            <a:pPr marL="273050" indent="-273050" algn="l">
              <a:spcAft>
                <a:spcPts val="1200"/>
              </a:spcAft>
              <a:buFont typeface="Arial" charset="0"/>
              <a:buChar char="•"/>
            </a:pPr>
            <a:r>
              <a:rPr lang="en-US" sz="2000" b="1" i="1" dirty="0" smtClean="0"/>
              <a:t>Age controls and age models </a:t>
            </a:r>
            <a:r>
              <a:rPr lang="en-US" sz="2000" dirty="0" smtClean="0"/>
              <a:t>stored</a:t>
            </a:r>
          </a:p>
          <a:p>
            <a:pPr marL="273050" indent="-273050" algn="l">
              <a:spcAft>
                <a:spcPts val="1200"/>
              </a:spcAft>
              <a:buFont typeface="Arial" charset="0"/>
              <a:buChar char="•"/>
            </a:pPr>
            <a:r>
              <a:rPr lang="en-US" sz="2000" b="1" i="1" dirty="0" smtClean="0"/>
              <a:t>Centralized IT and Distributed Scientific Governance</a:t>
            </a:r>
            <a:r>
              <a:rPr lang="en-US" sz="2000" dirty="0" smtClean="0"/>
              <a:t>. Neotoma composed of several </a:t>
            </a:r>
            <a:r>
              <a:rPr lang="en-US" sz="2000" dirty="0"/>
              <a:t>constituent</a:t>
            </a:r>
            <a:r>
              <a:rPr lang="en-US" sz="2000" i="1" dirty="0"/>
              <a:t> </a:t>
            </a:r>
            <a:r>
              <a:rPr lang="en-US" sz="2000" dirty="0"/>
              <a:t>databases</a:t>
            </a:r>
            <a:r>
              <a:rPr lang="en-US" sz="2000" i="1" dirty="0"/>
              <a:t> (</a:t>
            </a:r>
            <a:r>
              <a:rPr lang="en-US" sz="2000" dirty="0"/>
              <a:t>e.g.  North American Pollen Database, FAUNMAP) </a:t>
            </a:r>
          </a:p>
          <a:p>
            <a:pPr marL="273050" indent="-273050" algn="l">
              <a:spcAft>
                <a:spcPts val="1200"/>
              </a:spcAft>
              <a:buFont typeface="Arial" charset="0"/>
              <a:buChar char="•"/>
            </a:pPr>
            <a:r>
              <a:rPr lang="en-US" sz="2000" b="1" i="1" dirty="0" smtClean="0"/>
              <a:t>Open data </a:t>
            </a:r>
            <a:r>
              <a:rPr lang="en-US" sz="2000" dirty="0" smtClean="0"/>
              <a:t>accessible via Explorer, APIs, R Neotoma</a:t>
            </a:r>
          </a:p>
          <a:p>
            <a:pPr marL="273050" indent="-273050">
              <a:spcAft>
                <a:spcPts val="1200"/>
              </a:spcAft>
              <a:buFont typeface="Arial" charset="0"/>
              <a:buChar char="•"/>
            </a:pPr>
            <a:r>
              <a:rPr lang="en-US" sz="2000" b="1" i="1" dirty="0" smtClean="0"/>
              <a:t>Broad user community</a:t>
            </a:r>
            <a:r>
              <a:rPr lang="en-US" sz="2000" dirty="0" smtClean="0"/>
              <a:t>:   </a:t>
            </a:r>
            <a:r>
              <a:rPr lang="en-US" sz="2000" dirty="0"/>
              <a:t>P</a:t>
            </a:r>
            <a:r>
              <a:rPr lang="en-US" sz="2000" dirty="0" smtClean="0"/>
              <a:t>aleoecologists, </a:t>
            </a:r>
            <a:r>
              <a:rPr lang="en-US" sz="2000" dirty="0"/>
              <a:t>ecosystem </a:t>
            </a:r>
            <a:r>
              <a:rPr lang="en-US" sz="2000" dirty="0" err="1" smtClean="0"/>
              <a:t>modellers</a:t>
            </a:r>
            <a:r>
              <a:rPr lang="en-US" sz="2000" dirty="0" smtClean="0"/>
              <a:t>, paleoclimatologists, biogeographers, educators, … </a:t>
            </a:r>
            <a:endParaRPr lang="en-US" sz="2000" dirty="0"/>
          </a:p>
          <a:p>
            <a:pPr marL="273050" indent="-273050" algn="l">
              <a:spcAft>
                <a:spcPts val="1200"/>
              </a:spcAft>
              <a:buFont typeface="Arial" charset="0"/>
              <a:buChar char="•"/>
            </a:pPr>
            <a:endParaRPr lang="en-US" sz="2000" dirty="0"/>
          </a:p>
        </p:txBody>
      </p:sp>
      <p:pic>
        <p:nvPicPr>
          <p:cNvPr id="9" name="Picture 8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17" y="2778078"/>
            <a:ext cx="823232" cy="5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621899" y="277226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83799" y="301253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4"/>
              </a:rPr>
              <a:t>www.neotomadb.org</a:t>
            </a:r>
            <a:endParaRPr lang="en-US" sz="20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15086" r="5356" b="15023"/>
          <a:stretch/>
        </p:blipFill>
        <p:spPr bwMode="auto">
          <a:xfrm>
            <a:off x="4984376" y="990455"/>
            <a:ext cx="4203670" cy="176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92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86" y="1"/>
            <a:ext cx="9139714" cy="609600"/>
          </a:xfrm>
        </p:spPr>
        <p:txBody>
          <a:bodyPr/>
          <a:lstStyle/>
          <a:p>
            <a:pPr algn="l"/>
            <a:r>
              <a:rPr lang="en-US" sz="3200" dirty="0"/>
              <a:t>Part </a:t>
            </a:r>
            <a:r>
              <a:rPr lang="en-US" sz="3200" dirty="0" smtClean="0"/>
              <a:t>II:  Building a Deeper Baseline for Ecological Forecasting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41434" y="1368526"/>
            <a:ext cx="78985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0" descr="NSF_logo_4color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110618"/>
            <a:ext cx="747382" cy="747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41269" y="6372975"/>
            <a:ext cx="334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Macrosystems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5" y="6280556"/>
            <a:ext cx="1207594" cy="5541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73420" y="1689487"/>
            <a:ext cx="8671999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 (Body)"/>
              </a:rPr>
              <a:t>Jason </a:t>
            </a:r>
            <a:r>
              <a:rPr lang="en-US" dirty="0">
                <a:latin typeface="Calibri (Body)"/>
              </a:rPr>
              <a:t>McLachlan, </a:t>
            </a:r>
            <a:r>
              <a:rPr lang="en-US" dirty="0" smtClean="0">
                <a:latin typeface="Calibri (Body)"/>
              </a:rPr>
              <a:t>Charlie Cogbill, Andria </a:t>
            </a:r>
            <a:r>
              <a:rPr lang="en-US" dirty="0">
                <a:latin typeface="Calibri (Body)"/>
              </a:rPr>
              <a:t>Dawson, Michael Dietze, </a:t>
            </a:r>
            <a:r>
              <a:rPr lang="en-US" dirty="0" err="1" smtClean="0">
                <a:latin typeface="Calibri (Body)"/>
              </a:rPr>
              <a:t>Istam</a:t>
            </a:r>
            <a:r>
              <a:rPr lang="en-US" dirty="0" smtClean="0">
                <a:latin typeface="Calibri (Body)"/>
              </a:rPr>
              <a:t> </a:t>
            </a:r>
            <a:r>
              <a:rPr lang="en-US" dirty="0" err="1" smtClean="0">
                <a:latin typeface="Calibri (Body)"/>
              </a:rPr>
              <a:t>Fer</a:t>
            </a:r>
            <a:r>
              <a:rPr lang="en-US" dirty="0" smtClean="0">
                <a:latin typeface="Calibri (Body)"/>
              </a:rPr>
              <a:t>, Andrew </a:t>
            </a:r>
            <a:r>
              <a:rPr lang="en-US" dirty="0">
                <a:latin typeface="Calibri (Body)"/>
              </a:rPr>
              <a:t>Finley, Simon Goring,  Amy </a:t>
            </a:r>
            <a:r>
              <a:rPr lang="en-US" dirty="0" err="1">
                <a:latin typeface="Calibri (Body)"/>
              </a:rPr>
              <a:t>Hessl</a:t>
            </a:r>
            <a:r>
              <a:rPr lang="en-US" dirty="0">
                <a:latin typeface="Calibri (Body)"/>
              </a:rPr>
              <a:t>, Phil </a:t>
            </a:r>
            <a:r>
              <a:rPr lang="en-US" dirty="0" err="1">
                <a:latin typeface="Calibri (Body)"/>
              </a:rPr>
              <a:t>Higuera</a:t>
            </a:r>
            <a:r>
              <a:rPr lang="en-US" dirty="0">
                <a:latin typeface="Calibri (Body)"/>
              </a:rPr>
              <a:t>, </a:t>
            </a:r>
            <a:r>
              <a:rPr lang="en-US" dirty="0" err="1">
                <a:latin typeface="Calibri (Body)"/>
              </a:rPr>
              <a:t>Mevin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Hooten</a:t>
            </a:r>
            <a:r>
              <a:rPr lang="en-US" dirty="0">
                <a:latin typeface="Calibri (Body)"/>
              </a:rPr>
              <a:t>, </a:t>
            </a:r>
            <a:r>
              <a:rPr lang="en-US" dirty="0" err="1" smtClean="0">
                <a:latin typeface="Calibri (Body)"/>
              </a:rPr>
              <a:t>Jenn</a:t>
            </a:r>
            <a:r>
              <a:rPr lang="en-US" dirty="0" smtClean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Marlon, </a:t>
            </a:r>
            <a:r>
              <a:rPr lang="en-US" dirty="0" smtClean="0">
                <a:latin typeface="Calibri (Body)"/>
              </a:rPr>
              <a:t>David Mladenoff, Dave </a:t>
            </a:r>
            <a:r>
              <a:rPr lang="en-US" dirty="0">
                <a:latin typeface="Calibri (Body)"/>
              </a:rPr>
              <a:t>Moore, Chris Paciorek, Neil Pederson, Jody Peters, Steve Jackson,  Christy Rollinson, </a:t>
            </a:r>
            <a:r>
              <a:rPr lang="en-US" dirty="0" smtClean="0">
                <a:latin typeface="Calibri (Body)"/>
              </a:rPr>
              <a:t>Jun Zhu, et al.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267" y="3810276"/>
            <a:ext cx="1300290" cy="173371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1" t="33237" r="52865"/>
          <a:stretch/>
        </p:blipFill>
        <p:spPr>
          <a:xfrm>
            <a:off x="740013" y="3810276"/>
            <a:ext cx="1558993" cy="171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5" r="17290"/>
          <a:stretch/>
        </p:blipFill>
        <p:spPr>
          <a:xfrm>
            <a:off x="4509419" y="3810276"/>
            <a:ext cx="1471293" cy="173371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353" y="3810276"/>
            <a:ext cx="1717613" cy="171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721352" y="5510689"/>
            <a:ext cx="146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Ann </a:t>
            </a:r>
            <a:r>
              <a:rPr lang="en-US" sz="2000" b="1" dirty="0" err="1" smtClean="0"/>
              <a:t>Raiho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60427" y="5510689"/>
            <a:ext cx="1168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Andria </a:t>
            </a:r>
          </a:p>
          <a:p>
            <a:r>
              <a:rPr lang="en-US" sz="2000" b="1" dirty="0" smtClean="0"/>
              <a:t>Dawson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09419" y="5510689"/>
            <a:ext cx="1353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Christy</a:t>
            </a:r>
          </a:p>
          <a:p>
            <a:r>
              <a:rPr lang="en-US" sz="2000" b="1" dirty="0" smtClean="0"/>
              <a:t>Rollinson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247230" y="5510689"/>
            <a:ext cx="1879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Simon Goring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4414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Neotoma Paleoecology Database: </a:t>
            </a:r>
            <a:r>
              <a:rPr lang="en-US" sz="4000" b="1" dirty="0" smtClean="0"/>
              <a:t>Design Concepts</a:t>
            </a:r>
            <a:endParaRPr lang="en-US" sz="4000" b="1" dirty="0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1389313"/>
            <a:ext cx="4781550" cy="578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73050" indent="-273050" algn="l">
              <a:spcAft>
                <a:spcPts val="1200"/>
              </a:spcAft>
              <a:buFont typeface="Arial" charset="0"/>
              <a:buChar char="•"/>
            </a:pPr>
            <a:r>
              <a:rPr lang="en-US" sz="2000" b="1" i="1" dirty="0"/>
              <a:t>S</a:t>
            </a:r>
            <a:r>
              <a:rPr lang="en-US" sz="2000" b="1" i="1" dirty="0" smtClean="0"/>
              <a:t>patiotemporal database</a:t>
            </a:r>
            <a:r>
              <a:rPr lang="en-US" sz="2000" dirty="0" smtClean="0"/>
              <a:t>:  species occurrences &amp; abundances in space and time</a:t>
            </a:r>
          </a:p>
          <a:p>
            <a:pPr marL="273050" indent="-273050" algn="l">
              <a:spcAft>
                <a:spcPts val="1200"/>
              </a:spcAft>
              <a:buFont typeface="Arial" charset="0"/>
              <a:buChar char="•"/>
            </a:pPr>
            <a:r>
              <a:rPr lang="en-US" sz="2000" b="1" i="1" dirty="0" smtClean="0"/>
              <a:t>Age controls and age models </a:t>
            </a:r>
            <a:r>
              <a:rPr lang="en-US" sz="2000" dirty="0" smtClean="0"/>
              <a:t>stored</a:t>
            </a:r>
          </a:p>
          <a:p>
            <a:pPr marL="273050" indent="-273050" algn="l">
              <a:spcAft>
                <a:spcPts val="1200"/>
              </a:spcAft>
              <a:buFont typeface="Arial" charset="0"/>
              <a:buChar char="•"/>
            </a:pPr>
            <a:r>
              <a:rPr lang="en-US" sz="2000" b="1" i="1" dirty="0" smtClean="0"/>
              <a:t>Centralized IT and Distributed Scientific Governance</a:t>
            </a:r>
            <a:r>
              <a:rPr lang="en-US" sz="2000" dirty="0" smtClean="0"/>
              <a:t>. Neotoma composed of several </a:t>
            </a:r>
            <a:r>
              <a:rPr lang="en-US" sz="2000" dirty="0"/>
              <a:t>constituent</a:t>
            </a:r>
            <a:r>
              <a:rPr lang="en-US" sz="2000" i="1" dirty="0"/>
              <a:t> </a:t>
            </a:r>
            <a:r>
              <a:rPr lang="en-US" sz="2000" dirty="0"/>
              <a:t>databases</a:t>
            </a:r>
            <a:r>
              <a:rPr lang="en-US" sz="2000" i="1" dirty="0"/>
              <a:t> (</a:t>
            </a:r>
            <a:r>
              <a:rPr lang="en-US" sz="2000" dirty="0"/>
              <a:t>e.g.  North American Pollen Database, FAUNMAP) </a:t>
            </a:r>
          </a:p>
          <a:p>
            <a:pPr marL="273050" indent="-273050" algn="l">
              <a:spcAft>
                <a:spcPts val="1200"/>
              </a:spcAft>
              <a:buFont typeface="Arial" charset="0"/>
              <a:buChar char="•"/>
            </a:pPr>
            <a:r>
              <a:rPr lang="en-US" sz="2000" b="1" i="1" dirty="0" smtClean="0"/>
              <a:t>Open data </a:t>
            </a:r>
            <a:r>
              <a:rPr lang="en-US" sz="2000" dirty="0" smtClean="0"/>
              <a:t>accessible via Explorer, APIs, R Neotoma</a:t>
            </a:r>
          </a:p>
          <a:p>
            <a:pPr marL="273050" indent="-273050">
              <a:spcAft>
                <a:spcPts val="1200"/>
              </a:spcAft>
              <a:buFont typeface="Arial" charset="0"/>
              <a:buChar char="•"/>
            </a:pPr>
            <a:r>
              <a:rPr lang="en-US" sz="2000" b="1" i="1" dirty="0" smtClean="0"/>
              <a:t>Broad user community</a:t>
            </a:r>
            <a:r>
              <a:rPr lang="en-US" sz="2000" dirty="0" smtClean="0"/>
              <a:t>:   </a:t>
            </a:r>
            <a:r>
              <a:rPr lang="en-US" sz="2000" dirty="0"/>
              <a:t>P</a:t>
            </a:r>
            <a:r>
              <a:rPr lang="en-US" sz="2000" dirty="0" smtClean="0"/>
              <a:t>aleoecologists, </a:t>
            </a:r>
            <a:r>
              <a:rPr lang="en-US" sz="2000" dirty="0"/>
              <a:t>ecosystem </a:t>
            </a:r>
            <a:r>
              <a:rPr lang="en-US" sz="2000" dirty="0" err="1" smtClean="0"/>
              <a:t>modellers</a:t>
            </a:r>
            <a:r>
              <a:rPr lang="en-US" sz="2000" dirty="0" smtClean="0"/>
              <a:t>, paleoclimatologists, biogeographers, educators, … </a:t>
            </a:r>
            <a:endParaRPr lang="en-US" sz="2000" dirty="0"/>
          </a:p>
          <a:p>
            <a:pPr marL="273050" indent="-273050" algn="l">
              <a:spcAft>
                <a:spcPts val="1200"/>
              </a:spcAft>
              <a:buFont typeface="Arial" charset="0"/>
              <a:buChar char="•"/>
            </a:pPr>
            <a:endParaRPr lang="en-US" sz="20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6" t="21014" r="7227" b="8297"/>
          <a:stretch/>
        </p:blipFill>
        <p:spPr bwMode="auto">
          <a:xfrm>
            <a:off x="4857750" y="829526"/>
            <a:ext cx="4271145" cy="2379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0" t="43320" r="45474" b="12284"/>
          <a:stretch/>
        </p:blipFill>
        <p:spPr bwMode="auto">
          <a:xfrm>
            <a:off x="5190456" y="3209085"/>
            <a:ext cx="3725549" cy="3033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867" y="6242537"/>
            <a:ext cx="823232" cy="5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679049" y="6236721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40949" y="6476989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5"/>
              </a:rPr>
              <a:t>www.neotomadb.org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9020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How do we best leverage our site-level data into global-scale science?</a:t>
            </a:r>
            <a:endParaRPr lang="en-US" dirty="0"/>
          </a:p>
        </p:txBody>
      </p:sp>
      <p:pic>
        <p:nvPicPr>
          <p:cNvPr id="31746" name="Picture 2" descr="http://www.thelongtail.com/conceptua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6" r="1559"/>
          <a:stretch/>
        </p:blipFill>
        <p:spPr bwMode="auto">
          <a:xfrm>
            <a:off x="152400" y="1106208"/>
            <a:ext cx="8551333" cy="522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4800" y="2401608"/>
            <a:ext cx="4572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4267200" y="4992408"/>
            <a:ext cx="4572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19200" y="1351938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anose="020F0502020204030204" pitchFamily="34" charset="0"/>
              </a:rPr>
              <a:t>“Big Data”</a:t>
            </a:r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7867" y="5671483"/>
            <a:ext cx="99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5402" y="2990164"/>
            <a:ext cx="10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Size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47332" y="2106451"/>
            <a:ext cx="30095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Calibri" panose="020F0502020204030204" pitchFamily="34" charset="0"/>
              </a:rPr>
              <a:t>Challenges:</a:t>
            </a:r>
          </a:p>
          <a:p>
            <a:r>
              <a:rPr lang="en-US" sz="2200" dirty="0" smtClean="0">
                <a:latin typeface="Calibri" panose="020F0502020204030204" pitchFamily="34" charset="0"/>
              </a:rPr>
              <a:t>*Many Collectors</a:t>
            </a:r>
          </a:p>
          <a:p>
            <a:r>
              <a:rPr lang="en-US" sz="2200" dirty="0" smtClean="0">
                <a:latin typeface="Calibri" panose="020F0502020204030204" pitchFamily="34" charset="0"/>
              </a:rPr>
              <a:t>*Data Heterogeneity</a:t>
            </a:r>
          </a:p>
          <a:p>
            <a:r>
              <a:rPr lang="en-US" sz="2200" dirty="0" smtClean="0">
                <a:latin typeface="Calibri" panose="020F0502020204030204" pitchFamily="34" charset="0"/>
              </a:rPr>
              <a:t>*Data Friction</a:t>
            </a:r>
          </a:p>
          <a:p>
            <a:r>
              <a:rPr lang="en-US" sz="2200" dirty="0" smtClean="0">
                <a:latin typeface="Calibri" panose="020F0502020204030204" pitchFamily="34" charset="0"/>
              </a:rPr>
              <a:t>*</a:t>
            </a:r>
            <a:r>
              <a:rPr lang="en-US" sz="2200" dirty="0" err="1" smtClean="0">
                <a:latin typeface="Calibri" panose="020F0502020204030204" pitchFamily="34" charset="0"/>
              </a:rPr>
              <a:t>Curation</a:t>
            </a:r>
            <a:r>
              <a:rPr lang="en-US" sz="2200" dirty="0" smtClean="0">
                <a:latin typeface="Calibri" panose="020F0502020204030204" pitchFamily="34" charset="0"/>
              </a:rPr>
              <a:t> &amp; Retrieval</a:t>
            </a:r>
          </a:p>
          <a:p>
            <a:endParaRPr lang="en-US" sz="2400" dirty="0" smtClean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 rot="5400000">
            <a:off x="2286000" y="1972157"/>
            <a:ext cx="4572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rot="5400000">
            <a:off x="4860500" y="3943053"/>
            <a:ext cx="4572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37918" y="4331433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anose="020F0502020204030204" pitchFamily="34" charset="0"/>
              </a:rPr>
              <a:t>“Long Tail”</a:t>
            </a:r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35502" y="2384850"/>
            <a:ext cx="273081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latin typeface="Calibri" panose="020F0502020204030204" pitchFamily="34" charset="0"/>
              </a:rPr>
              <a:t>Challenges</a:t>
            </a:r>
            <a:r>
              <a:rPr lang="en-US" b="1" u="sng" dirty="0" smtClean="0">
                <a:latin typeface="Calibri" panose="020F0502020204030204" pitchFamily="34" charset="0"/>
              </a:rPr>
              <a:t>:</a:t>
            </a:r>
          </a:p>
          <a:p>
            <a:r>
              <a:rPr lang="en-US" sz="2200" dirty="0" smtClean="0">
                <a:latin typeface="Calibri" panose="020F0502020204030204" pitchFamily="34" charset="0"/>
              </a:rPr>
              <a:t>*Storage &amp; processing</a:t>
            </a:r>
          </a:p>
          <a:p>
            <a:r>
              <a:rPr lang="en-US" sz="2200" dirty="0" smtClean="0">
                <a:latin typeface="Calibri" panose="020F0502020204030204" pitchFamily="34" charset="0"/>
              </a:rPr>
              <a:t>*Data integration</a:t>
            </a:r>
          </a:p>
          <a:p>
            <a:r>
              <a:rPr lang="en-US" sz="2200" dirty="0" smtClean="0">
                <a:latin typeface="Calibri" panose="020F0502020204030204" pitchFamily="34" charset="0"/>
              </a:rPr>
              <a:t>*Data deluge</a:t>
            </a:r>
          </a:p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05200" y="1048879"/>
            <a:ext cx="3384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</a:rPr>
              <a:t>Sensor networks</a:t>
            </a:r>
          </a:p>
          <a:p>
            <a:r>
              <a:rPr lang="en-US" sz="1800" dirty="0" smtClean="0">
                <a:latin typeface="Calibri" panose="020F0502020204030204" pitchFamily="34" charset="0"/>
              </a:rPr>
              <a:t>Satellites</a:t>
            </a:r>
          </a:p>
          <a:p>
            <a:r>
              <a:rPr lang="en-US" sz="1800" dirty="0" smtClean="0">
                <a:latin typeface="Calibri" panose="020F0502020204030204" pitchFamily="34" charset="0"/>
              </a:rPr>
              <a:t>High-throughput gene sequencers</a:t>
            </a:r>
          </a:p>
          <a:p>
            <a:r>
              <a:rPr lang="en-US" sz="1800" dirty="0" smtClean="0">
                <a:latin typeface="Calibri" panose="020F0502020204030204" pitchFamily="34" charset="0"/>
              </a:rPr>
              <a:t>Earth System Models</a:t>
            </a:r>
            <a:endParaRPr lang="en-US" sz="1800" dirty="0">
              <a:latin typeface="Calibri" panose="020F050202020403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99433" y="1115644"/>
            <a:ext cx="455934" cy="1057365"/>
            <a:chOff x="3658233" y="990600"/>
            <a:chExt cx="455934" cy="105736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3886200" y="990600"/>
              <a:ext cx="0" cy="105736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886200" y="2047965"/>
              <a:ext cx="22796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886200" y="990600"/>
              <a:ext cx="22796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658233" y="1510837"/>
              <a:ext cx="22796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6571196" y="4154208"/>
            <a:ext cx="21491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</a:rPr>
              <a:t>Species surveys</a:t>
            </a:r>
          </a:p>
          <a:p>
            <a:r>
              <a:rPr lang="en-US" sz="1800" dirty="0" smtClean="0">
                <a:latin typeface="Calibri" panose="020F0502020204030204" pitchFamily="34" charset="0"/>
              </a:rPr>
              <a:t>Field experiments</a:t>
            </a:r>
          </a:p>
          <a:p>
            <a:r>
              <a:rPr lang="en-US" sz="1800" dirty="0" err="1" smtClean="0">
                <a:latin typeface="Calibri" panose="020F0502020204030204" pitchFamily="34" charset="0"/>
              </a:rPr>
              <a:t>Paleo</a:t>
            </a:r>
            <a:r>
              <a:rPr lang="en-US" sz="1800" dirty="0" smtClean="0">
                <a:latin typeface="Calibri" panose="020F0502020204030204" pitchFamily="34" charset="0"/>
              </a:rPr>
              <a:t> proxies</a:t>
            </a:r>
          </a:p>
          <a:p>
            <a:r>
              <a:rPr lang="en-US" sz="1800" dirty="0" smtClean="0">
                <a:latin typeface="Calibri" panose="020F0502020204030204" pitchFamily="34" charset="0"/>
              </a:rPr>
              <a:t>Biogeochemical Data</a:t>
            </a:r>
            <a:endParaRPr lang="en-US" sz="1800" dirty="0">
              <a:latin typeface="Calibri" panose="020F050202020403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165429" y="4239843"/>
            <a:ext cx="455934" cy="1057365"/>
            <a:chOff x="3658233" y="990600"/>
            <a:chExt cx="455934" cy="105736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3886200" y="990600"/>
              <a:ext cx="0" cy="105736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886200" y="2047965"/>
              <a:ext cx="22796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886200" y="990600"/>
              <a:ext cx="22796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58233" y="1415587"/>
              <a:ext cx="22796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0" y="6488668"/>
            <a:ext cx="395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Williams et al. (in review) GSA Today</a:t>
            </a:r>
            <a:endParaRPr lang="en-US" sz="1800" dirty="0"/>
          </a:p>
        </p:txBody>
      </p:sp>
      <p:pic>
        <p:nvPicPr>
          <p:cNvPr id="29" name="Picture 2" descr="EarthCub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95"/>
          <a:stretch/>
        </p:blipFill>
        <p:spPr bwMode="auto">
          <a:xfrm>
            <a:off x="7098130" y="6328000"/>
            <a:ext cx="547655" cy="5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362581" y="6327999"/>
            <a:ext cx="145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C4P</a:t>
            </a:r>
            <a:endParaRPr lang="en-US" b="1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56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Facilitating Data Sharing &amp; Exchange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0646" y="795809"/>
            <a:ext cx="575718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Neotoma data now searchable through NOAA-Paleo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2. Neotoma &amp; Paleobiology DB -&gt; </a:t>
            </a:r>
            <a:r>
              <a:rPr lang="en-US" dirty="0" smtClean="0">
                <a:sym typeface="Wingdings" panose="05000000000000000000" pitchFamily="2" charset="2"/>
              </a:rPr>
              <a:t>    EarthLife Consortium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3. Cyberinfrastructure for Paleogeoscience (C4P)</a:t>
            </a:r>
            <a:r>
              <a:rPr lang="en-US" dirty="0" smtClean="0"/>
              <a:t> RCN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esource catalogs </a:t>
            </a:r>
            <a:r>
              <a:rPr lang="en-US" dirty="0"/>
              <a:t>for paleogeoscience </a:t>
            </a:r>
            <a:r>
              <a:rPr lang="en-US" dirty="0" smtClean="0"/>
              <a:t>data </a:t>
            </a:r>
            <a:r>
              <a:rPr lang="en-US" dirty="0"/>
              <a:t>resources (</a:t>
            </a:r>
            <a:r>
              <a:rPr lang="en-US" u="sng" dirty="0">
                <a:hlinkClick r:id="rId2"/>
              </a:rPr>
              <a:t>link</a:t>
            </a:r>
            <a:r>
              <a:rPr lang="en-US" dirty="0"/>
              <a:t>) </a:t>
            </a:r>
            <a:r>
              <a:rPr lang="en-US" dirty="0" smtClean="0"/>
              <a:t>and </a:t>
            </a:r>
            <a:r>
              <a:rPr lang="en-US" dirty="0"/>
              <a:t>software (</a:t>
            </a:r>
            <a:r>
              <a:rPr lang="en-US" u="sng" dirty="0">
                <a:hlinkClick r:id="rId3"/>
              </a:rPr>
              <a:t>link</a:t>
            </a:r>
            <a:r>
              <a:rPr lang="en-US" dirty="0"/>
              <a:t>). </a:t>
            </a:r>
            <a:endParaRPr lang="en-US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 smtClean="0"/>
              <a:t>Webinars describing current efforts  </a:t>
            </a:r>
            <a:r>
              <a:rPr lang="en-US" dirty="0"/>
              <a:t>in the </a:t>
            </a:r>
            <a:r>
              <a:rPr lang="en-US" dirty="0" smtClean="0"/>
              <a:t>paleogeosciences (</a:t>
            </a:r>
            <a:r>
              <a:rPr lang="en-US" u="sng" dirty="0">
                <a:hlinkClick r:id="rId4"/>
              </a:rPr>
              <a:t>link</a:t>
            </a:r>
            <a:r>
              <a:rPr lang="en-US" dirty="0"/>
              <a:t>) </a:t>
            </a:r>
            <a:endParaRPr lang="en-US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 smtClean="0"/>
              <a:t>Paleodata Hackathon!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 smtClean="0"/>
              <a:t>Recommended next steps (EOS </a:t>
            </a:r>
            <a:r>
              <a:rPr lang="en-US" dirty="0" err="1" smtClean="0"/>
              <a:t>ms.</a:t>
            </a:r>
            <a:r>
              <a:rPr lang="en-US" dirty="0" smtClean="0"/>
              <a:t>)</a:t>
            </a: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617220" y="668146"/>
            <a:ext cx="3526780" cy="2226714"/>
            <a:chOff x="1087822" y="-362607"/>
            <a:chExt cx="9222828" cy="582304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1" t="15517" r="14545" b="62500"/>
            <a:stretch/>
          </p:blipFill>
          <p:spPr bwMode="auto">
            <a:xfrm>
              <a:off x="1087822" y="-362607"/>
              <a:ext cx="9222828" cy="15626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33" t="17888" r="16030" b="24569"/>
            <a:stretch/>
          </p:blipFill>
          <p:spPr bwMode="auto">
            <a:xfrm>
              <a:off x="1087822" y="1200066"/>
              <a:ext cx="9222828" cy="42603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3078" name="Picture 6" descr="http://earthlifeconsortium.org/img/ELC-logo-horz-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42" y="2894861"/>
            <a:ext cx="3687689" cy="135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548418" y="4010343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hlinkClick r:id="rId8"/>
              </a:rPr>
              <a:t>earthlifeconsortium.org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10" name="Picture 2" descr="EarthCube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95"/>
          <a:stretch/>
        </p:blipFill>
        <p:spPr bwMode="auto">
          <a:xfrm>
            <a:off x="8443683" y="5773508"/>
            <a:ext cx="620048" cy="60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59"/>
          <a:stretch/>
        </p:blipFill>
        <p:spPr>
          <a:xfrm>
            <a:off x="6080471" y="5202620"/>
            <a:ext cx="3074276" cy="15134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90898" y="4849054"/>
            <a:ext cx="3215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Paleodata Hackathon June, 2016</a:t>
            </a:r>
            <a:endParaRPr lang="en-US" sz="1600" dirty="0"/>
          </a:p>
        </p:txBody>
      </p:sp>
      <p:pic>
        <p:nvPicPr>
          <p:cNvPr id="15" name="Picture 2" descr="EarthCube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95"/>
          <a:stretch/>
        </p:blipFill>
        <p:spPr bwMode="auto">
          <a:xfrm>
            <a:off x="8364721" y="-14151"/>
            <a:ext cx="777971" cy="75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5197948" y="634004"/>
            <a:ext cx="389465" cy="468741"/>
            <a:chOff x="5376042" y="668145"/>
            <a:chExt cx="389465" cy="468741"/>
          </a:xfrm>
        </p:grpSpPr>
        <p:sp>
          <p:nvSpPr>
            <p:cNvPr id="11" name="Oval 10"/>
            <p:cNvSpPr/>
            <p:nvPr/>
          </p:nvSpPr>
          <p:spPr>
            <a:xfrm>
              <a:off x="5376042" y="668145"/>
              <a:ext cx="378372" cy="4687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09319" y="66814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76778" y="2942159"/>
            <a:ext cx="389465" cy="468741"/>
            <a:chOff x="5376042" y="668145"/>
            <a:chExt cx="389465" cy="468741"/>
          </a:xfrm>
        </p:grpSpPr>
        <p:sp>
          <p:nvSpPr>
            <p:cNvPr id="20" name="Oval 19"/>
            <p:cNvSpPr/>
            <p:nvPr/>
          </p:nvSpPr>
          <p:spPr>
            <a:xfrm>
              <a:off x="5376042" y="668145"/>
              <a:ext cx="378372" cy="4687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09319" y="66814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927834" y="5134284"/>
            <a:ext cx="389465" cy="468741"/>
            <a:chOff x="5376042" y="668145"/>
            <a:chExt cx="389465" cy="468741"/>
          </a:xfrm>
        </p:grpSpPr>
        <p:sp>
          <p:nvSpPr>
            <p:cNvPr id="23" name="Oval 22"/>
            <p:cNvSpPr/>
            <p:nvPr/>
          </p:nvSpPr>
          <p:spPr>
            <a:xfrm>
              <a:off x="5376042" y="668145"/>
              <a:ext cx="378372" cy="46874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09319" y="66814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407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Mobilization Campaigns Underway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15086" r="5356" b="15023"/>
          <a:stretch/>
        </p:blipFill>
        <p:spPr bwMode="auto">
          <a:xfrm>
            <a:off x="0" y="670449"/>
            <a:ext cx="9144000" cy="3842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528978"/>
            <a:ext cx="4225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u="sng" dirty="0" smtClean="0"/>
              <a:t>Mobilization Campaigns</a:t>
            </a:r>
          </a:p>
          <a:p>
            <a:pPr marL="457200" indent="-457200"/>
            <a:r>
              <a:rPr lang="en-US" b="1" dirty="0" smtClean="0"/>
              <a:t>Pollen</a:t>
            </a:r>
            <a:r>
              <a:rPr lang="en-US" dirty="0" smtClean="0"/>
              <a:t>: NAPD, EPD, et al.</a:t>
            </a:r>
          </a:p>
          <a:p>
            <a:pPr marL="457200" indent="-457200"/>
            <a:r>
              <a:rPr lang="en-US" b="1" dirty="0" smtClean="0"/>
              <a:t>Vertebrates</a:t>
            </a:r>
            <a:r>
              <a:rPr lang="en-US" dirty="0" smtClean="0"/>
              <a:t>: FAUNMAP2+, MIOMAP, ANTIGUA, MQMD</a:t>
            </a:r>
          </a:p>
          <a:p>
            <a:pPr marL="457200" indent="-457200"/>
            <a:r>
              <a:rPr lang="en-US" b="1" dirty="0" err="1" smtClean="0"/>
              <a:t>Ostracodes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NANODe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4225159" y="493641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Diatoms</a:t>
            </a:r>
            <a:r>
              <a:rPr lang="en-US" dirty="0" smtClean="0"/>
              <a:t>: Drexel DB</a:t>
            </a:r>
            <a:endParaRPr lang="en-US" dirty="0"/>
          </a:p>
          <a:p>
            <a:r>
              <a:rPr lang="en-US" b="1" dirty="0" smtClean="0"/>
              <a:t>Testate Amoebae</a:t>
            </a:r>
          </a:p>
          <a:p>
            <a:r>
              <a:rPr lang="en-US" b="1" dirty="0" smtClean="0"/>
              <a:t>Packrat </a:t>
            </a:r>
            <a:r>
              <a:rPr lang="en-US" b="1" dirty="0" err="1" smtClean="0"/>
              <a:t>Middens</a:t>
            </a:r>
            <a:endParaRPr lang="en-US" b="1" dirty="0" smtClean="0"/>
          </a:p>
          <a:p>
            <a:r>
              <a:rPr lang="en-US" b="1" dirty="0" smtClean="0"/>
              <a:t>Organic </a:t>
            </a:r>
            <a:r>
              <a:rPr lang="en-US" b="1" dirty="0"/>
              <a:t>Biomarkers</a:t>
            </a:r>
          </a:p>
        </p:txBody>
      </p:sp>
    </p:spTree>
    <p:extLst>
      <p:ext uri="{BB962C8B-B14F-4D97-AF65-F5344CB8AC3E}">
        <p14:creationId xmlns:p14="http://schemas.microsoft.com/office/powerpoint/2010/main" val="138851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Paleoecology &amp; paleoclimatology: </a:t>
            </a:r>
            <a:r>
              <a:rPr lang="en-US" dirty="0"/>
              <a:t>A </a:t>
            </a:r>
            <a:r>
              <a:rPr lang="en-US" dirty="0" smtClean="0"/>
              <a:t>strong tradition of data sharing &amp; global-scale synthetic research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958" y="4241899"/>
            <a:ext cx="26469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CLIMAP</a:t>
            </a:r>
          </a:p>
          <a:p>
            <a:r>
              <a:rPr lang="en-US" dirty="0" smtClean="0"/>
              <a:t>COHMAP</a:t>
            </a:r>
          </a:p>
          <a:p>
            <a:r>
              <a:rPr lang="en-US" dirty="0" smtClean="0"/>
              <a:t>PAGES2K</a:t>
            </a:r>
          </a:p>
          <a:p>
            <a:r>
              <a:rPr lang="en-US" dirty="0"/>
              <a:t>BIOME6000</a:t>
            </a:r>
          </a:p>
          <a:p>
            <a:r>
              <a:rPr lang="en-US" dirty="0"/>
              <a:t>PMIP</a:t>
            </a:r>
          </a:p>
          <a:p>
            <a:r>
              <a:rPr lang="en-US" dirty="0" smtClean="0"/>
              <a:t>LANDCOVER6K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3722882"/>
            <a:ext cx="26643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sz="1400" i="0" dirty="0">
                <a:latin typeface="+mj-lt"/>
              </a:rPr>
              <a:t>COHMAP, 1988, </a:t>
            </a:r>
            <a:r>
              <a:rPr lang="en-US" sz="1400" i="0" dirty="0" smtClean="0">
                <a:latin typeface="+mj-lt"/>
              </a:rPr>
              <a:t>Science</a:t>
            </a:r>
            <a:endParaRPr lang="en-US" sz="1400" i="0" dirty="0">
              <a:latin typeface="+mj-lt"/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8"/>
          <a:stretch/>
        </p:blipFill>
        <p:spPr bwMode="auto">
          <a:xfrm>
            <a:off x="4842141" y="1298745"/>
            <a:ext cx="4243469" cy="2467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153" y="1330909"/>
            <a:ext cx="4193844" cy="2435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4133703" y="2548784"/>
            <a:ext cx="708439" cy="0"/>
          </a:xfrm>
          <a:prstGeom prst="line">
            <a:avLst/>
          </a:prstGeom>
          <a:ln w="41275"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http://i1.rgstatic.net/i/profile/72e7e51d457b144934_l_07ea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218" y="4295507"/>
            <a:ext cx="1297127" cy="129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499025" y="558337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Eric Grimm</a:t>
            </a:r>
            <a:endParaRPr lang="en-US" sz="1800" b="1" dirty="0"/>
          </a:p>
        </p:txBody>
      </p:sp>
      <p:pic>
        <p:nvPicPr>
          <p:cNvPr id="4098" name="Picture 2" descr="http://www.wildfirepire.org/sites/default/files/imagecache/user_image_large/bartlein-pat.previe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536" y="4284145"/>
            <a:ext cx="1308489" cy="130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ebb III, Thomps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 r="18788"/>
          <a:stretch/>
        </p:blipFill>
        <p:spPr bwMode="auto">
          <a:xfrm>
            <a:off x="5974663" y="4284144"/>
            <a:ext cx="1432994" cy="130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52231" y="5583379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/>
              <a:t>Patrick</a:t>
            </a:r>
          </a:p>
          <a:p>
            <a:pPr algn="ctr"/>
            <a:r>
              <a:rPr lang="en-US" sz="1800" b="1" dirty="0" smtClean="0"/>
              <a:t>Bartlein</a:t>
            </a:r>
            <a:endParaRPr lang="en-US" sz="1800" b="1" dirty="0"/>
          </a:p>
        </p:txBody>
      </p:sp>
      <p:pic>
        <p:nvPicPr>
          <p:cNvPr id="4102" name="Picture 6" descr="http://www.reading.ac.uk/web/MultimediaFiles/SandyHarrison_w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01" y="4311006"/>
            <a:ext cx="1076539" cy="131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979061" y="5583379"/>
            <a:ext cx="134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Tom Webb</a:t>
            </a:r>
            <a:endParaRPr lang="en-US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515201" y="5583379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/>
              <a:t>Sandy</a:t>
            </a:r>
          </a:p>
          <a:p>
            <a:pPr algn="ctr"/>
            <a:r>
              <a:rPr lang="en-US" sz="1800" b="1" dirty="0" smtClean="0"/>
              <a:t>Harrison</a:t>
            </a:r>
            <a:endParaRPr lang="en-US" sz="1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684888" y="2672239"/>
            <a:ext cx="6621188" cy="1569660"/>
          </a:xfrm>
          <a:prstGeom prst="rect">
            <a:avLst/>
          </a:prstGeom>
          <a:solidFill>
            <a:schemeClr val="bg1">
              <a:lumMod val="50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These global-scale syntheses are increasingly limited by ‘data bottlenecks’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Lots of reinventing the wheel, duplication of effort</a:t>
            </a:r>
          </a:p>
        </p:txBody>
      </p:sp>
    </p:spTree>
    <p:extLst>
      <p:ext uri="{BB962C8B-B14F-4D97-AF65-F5344CB8AC3E}">
        <p14:creationId xmlns:p14="http://schemas.microsoft.com/office/powerpoint/2010/main" val="397892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5276849" y="6184269"/>
            <a:ext cx="3867151" cy="673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40" y="6184269"/>
            <a:ext cx="1483360" cy="680720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7246881" y="4525165"/>
            <a:ext cx="1896673" cy="16710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094481" y="1801206"/>
            <a:ext cx="1896673" cy="16710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482486" y="4105192"/>
            <a:ext cx="2068634" cy="141658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Reconstructing Vegetation for last 2 ka: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Neotoma – PalEON integrated workflow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365524"/>
            <a:ext cx="257989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Individual Data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Hotchkiss, Calcote, &amp; Lynch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Hupy</a:t>
            </a:r>
            <a:r>
              <a:rPr lang="en-US" sz="1800" dirty="0" smtClean="0"/>
              <a:t> &amp; </a:t>
            </a:r>
            <a:r>
              <a:rPr lang="en-US" sz="1800" dirty="0" err="1" smtClean="0"/>
              <a:t>Yansa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Booth &amp; Jackson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Cushing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St. Jacques</a:t>
            </a:r>
          </a:p>
          <a:p>
            <a:endParaRPr lang="en-US" sz="18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7733" y="4105192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41613" y="3470646"/>
            <a:ext cx="190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Rebuild age </a:t>
            </a:r>
          </a:p>
          <a:p>
            <a:r>
              <a:rPr lang="en-US" sz="1800" dirty="0" smtClean="0"/>
              <a:t>models (bacon)</a:t>
            </a:r>
            <a:endParaRPr lang="en-US" sz="1800" dirty="0"/>
          </a:p>
        </p:txBody>
      </p:sp>
      <p:sp>
        <p:nvSpPr>
          <p:cNvPr id="9" name="Rounded Rectangle 8"/>
          <p:cNvSpPr/>
          <p:nvPr/>
        </p:nvSpPr>
        <p:spPr>
          <a:xfrm>
            <a:off x="4284499" y="1770147"/>
            <a:ext cx="1896673" cy="16710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75" y="4672947"/>
            <a:ext cx="1483360" cy="680720"/>
          </a:xfrm>
          <a:prstGeom prst="rect">
            <a:avLst/>
          </a:prstGeom>
        </p:spPr>
      </p:pic>
      <p:pic>
        <p:nvPicPr>
          <p:cNvPr id="12" name="Picture 11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301" y="2227445"/>
            <a:ext cx="1521067" cy="106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84499" y="1828437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Neotoma DB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367554" y="1890790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742765" y="1182285"/>
            <a:ext cx="1877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Data cleaning, </a:t>
            </a:r>
          </a:p>
          <a:p>
            <a:r>
              <a:rPr lang="en-US" sz="1800" dirty="0" smtClean="0"/>
              <a:t>standardization, </a:t>
            </a:r>
          </a:p>
          <a:p>
            <a:r>
              <a:rPr lang="en-US" sz="1800" dirty="0" smtClean="0"/>
              <a:t>upload</a:t>
            </a:r>
            <a:endParaRPr lang="en-US" sz="1800" dirty="0"/>
          </a:p>
        </p:txBody>
      </p:sp>
      <p:sp>
        <p:nvSpPr>
          <p:cNvPr id="16" name="Oval 15"/>
          <p:cNvSpPr/>
          <p:nvPr/>
        </p:nvSpPr>
        <p:spPr>
          <a:xfrm>
            <a:off x="2367554" y="2329337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367554" y="2767884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67554" y="3206431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367554" y="3644977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04" y="2565168"/>
            <a:ext cx="575651" cy="405432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6"/>
          </p:cNvCxnSpPr>
          <p:nvPr/>
        </p:nvCxnSpPr>
        <p:spPr>
          <a:xfrm>
            <a:off x="2598386" y="2006206"/>
            <a:ext cx="1686113" cy="31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6"/>
          </p:cNvCxnSpPr>
          <p:nvPr/>
        </p:nvCxnSpPr>
        <p:spPr>
          <a:xfrm>
            <a:off x="2598386" y="2444753"/>
            <a:ext cx="168611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6"/>
            <a:endCxn id="9" idx="1"/>
          </p:cNvCxnSpPr>
          <p:nvPr/>
        </p:nvCxnSpPr>
        <p:spPr>
          <a:xfrm flipV="1">
            <a:off x="2598386" y="2605665"/>
            <a:ext cx="1686113" cy="277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6"/>
          </p:cNvCxnSpPr>
          <p:nvPr/>
        </p:nvCxnSpPr>
        <p:spPr>
          <a:xfrm flipV="1">
            <a:off x="2598386" y="2761874"/>
            <a:ext cx="1686113" cy="559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9" idx="6"/>
          </p:cNvCxnSpPr>
          <p:nvPr/>
        </p:nvCxnSpPr>
        <p:spPr>
          <a:xfrm flipV="1">
            <a:off x="2598386" y="2883300"/>
            <a:ext cx="1686113" cy="8770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114268" y="2857035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 err="1" smtClean="0"/>
              <a:t>neotoma</a:t>
            </a:r>
            <a:endParaRPr lang="en-US" sz="1800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0" y="5934670"/>
            <a:ext cx="5301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Goring et al. (2015) Open Quaternary</a:t>
            </a:r>
          </a:p>
          <a:p>
            <a:r>
              <a:rPr lang="en-US" sz="1800" dirty="0" smtClean="0"/>
              <a:t>Goring et al. (2016) </a:t>
            </a:r>
            <a:r>
              <a:rPr lang="en-US" sz="1800" dirty="0" err="1" smtClean="0"/>
              <a:t>PLoS</a:t>
            </a:r>
            <a:endParaRPr lang="en-US" sz="1800" dirty="0" smtClean="0"/>
          </a:p>
          <a:p>
            <a:r>
              <a:rPr lang="en-US" sz="1800" dirty="0" smtClean="0"/>
              <a:t>Dawson et al. (2016) QSR, Dawson et al. in prep.</a:t>
            </a:r>
            <a:endParaRPr lang="en-US" sz="18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200858" y="2444753"/>
            <a:ext cx="89796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encrypted-tbn3.gstatic.com/images?q=tbn:ANd9GcRmVlc9wezWNDDBP8kDpo9ECgbHJh9PjXlKqASYiPRthoGiOMiQgli2tkr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533" y="2319843"/>
            <a:ext cx="1036569" cy="78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237871" y="186035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7441614" y="3470646"/>
            <a:ext cx="13041" cy="9284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5538077" y="4399134"/>
            <a:ext cx="190353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https://www3.nd.edu/~paleolab/paleonproject/wp-content/uploads/set-data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613" y="4755779"/>
            <a:ext cx="1478424" cy="143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5567016" y="4030888"/>
            <a:ext cx="19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Pollen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7237871" y="4464796"/>
            <a:ext cx="1980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Witness Tree</a:t>
            </a:r>
          </a:p>
          <a:p>
            <a:r>
              <a:rPr lang="en-US" dirty="0" smtClean="0"/>
              <a:t>Data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5551121" y="5285437"/>
            <a:ext cx="16957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567016" y="5295793"/>
            <a:ext cx="19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Vegetation</a:t>
            </a:r>
            <a:endParaRPr lang="en-US" sz="1800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2009524" y="4755779"/>
            <a:ext cx="14858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962226" y="4809574"/>
            <a:ext cx="190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Reconstrux</a:t>
            </a:r>
            <a:endParaRPr lang="en-US" sz="1800" dirty="0" smtClean="0"/>
          </a:p>
          <a:p>
            <a:r>
              <a:rPr lang="en-US" sz="1800" dirty="0" smtClean="0"/>
              <a:t>w/ uncertainty</a:t>
            </a:r>
            <a:endParaRPr lang="en-US" sz="1800" dirty="0"/>
          </a:p>
        </p:txBody>
      </p:sp>
      <p:sp>
        <p:nvSpPr>
          <p:cNvPr id="65" name="Rounded Rectangle 64"/>
          <p:cNvSpPr/>
          <p:nvPr/>
        </p:nvSpPr>
        <p:spPr>
          <a:xfrm>
            <a:off x="-59110" y="4257592"/>
            <a:ext cx="2068634" cy="141658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72" y="4428379"/>
            <a:ext cx="1443270" cy="123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276137" y="4169387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Paleoveg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0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6093" b="11207"/>
          <a:stretch/>
        </p:blipFill>
        <p:spPr>
          <a:xfrm>
            <a:off x="872684" y="833933"/>
            <a:ext cx="7114320" cy="52170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3051" y="648866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Friedlingstein et al. 2014 J. Climate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398083" y="833933"/>
            <a:ext cx="850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Will the terrestrial biosphere be a net carbon source or sink? </a:t>
            </a:r>
            <a:endParaRPr lang="en-US" sz="24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4068847" y="5820161"/>
            <a:ext cx="721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Year</a:t>
            </a:r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Motivation: </a:t>
            </a:r>
            <a:r>
              <a:rPr lang="en-US" dirty="0" smtClean="0"/>
              <a:t>Improved Ecological Prediction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257800" y="1623527"/>
            <a:ext cx="0" cy="3747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56722" y="4889156"/>
            <a:ext cx="57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20478" y="4889156"/>
            <a:ext cx="80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99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573207"/>
          </a:xfrm>
        </p:spPr>
        <p:txBody>
          <a:bodyPr/>
          <a:lstStyle/>
          <a:p>
            <a:pPr marL="231775"/>
            <a:r>
              <a:rPr lang="en-US" dirty="0"/>
              <a:t>Better data -&gt; better </a:t>
            </a:r>
            <a:r>
              <a:rPr lang="en-US" dirty="0" smtClean="0"/>
              <a:t>ecological </a:t>
            </a:r>
            <a:r>
              <a:rPr lang="en-US" dirty="0" smtClean="0"/>
              <a:t>forecasting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01"/>
          <a:stretch/>
        </p:blipFill>
        <p:spPr bwMode="auto">
          <a:xfrm>
            <a:off x="2015937" y="679448"/>
            <a:ext cx="5009974" cy="406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" y="6488668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Dietze et al. 2018 </a:t>
            </a:r>
            <a:r>
              <a:rPr lang="en-US" sz="1800" i="1" dirty="0" smtClean="0"/>
              <a:t>PNAS</a:t>
            </a:r>
            <a:r>
              <a:rPr lang="en-US" sz="1800" dirty="0" smtClean="0"/>
              <a:t>, Dietze 2017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4465656" y="4736601"/>
            <a:ext cx="148470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MODELS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06" y="5212149"/>
            <a:ext cx="8715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Requires </a:t>
            </a:r>
            <a:r>
              <a:rPr lang="en-US" dirty="0"/>
              <a:t>tight, iterative loops between models and </a:t>
            </a:r>
            <a:r>
              <a:rPr lang="en-US" dirty="0" smtClean="0"/>
              <a:t>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High-volume, high-veracity data -&gt;  better model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High-velocity data -&gt; faster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28132" y="592348"/>
            <a:ext cx="9597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DATA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92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276849" y="6184269"/>
            <a:ext cx="3867151" cy="673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PalEON:  The Paleoecological Observatory Network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36576" y="747660"/>
            <a:ext cx="450674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/>
              <a:t>Who:  </a:t>
            </a:r>
            <a:r>
              <a:rPr lang="en-US" sz="2200" dirty="0" smtClean="0"/>
              <a:t>14 PIs, 8 institutions, 50+ participants</a:t>
            </a:r>
          </a:p>
          <a:p>
            <a:endParaRPr lang="en-US" sz="2200" b="1" dirty="0"/>
          </a:p>
          <a:p>
            <a:r>
              <a:rPr lang="en-US" sz="2200" b="1" dirty="0" smtClean="0"/>
              <a:t>Where &amp; When:  </a:t>
            </a:r>
            <a:r>
              <a:rPr lang="en-US" sz="2200" dirty="0" smtClean="0"/>
              <a:t>NEUS &amp; Alaska, Last 2000 years to 20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 Century</a:t>
            </a:r>
          </a:p>
          <a:p>
            <a:endParaRPr lang="en-US" sz="2200" dirty="0" smtClean="0"/>
          </a:p>
          <a:p>
            <a:r>
              <a:rPr lang="en-US" sz="2200" b="1" dirty="0" smtClean="0"/>
              <a:t>Why</a:t>
            </a:r>
            <a:r>
              <a:rPr lang="en-US" sz="2200" dirty="0" smtClean="0"/>
              <a:t>:  Improve the predictive capacity of terrestrial ecosystem forecasting models </a:t>
            </a:r>
          </a:p>
          <a:p>
            <a:endParaRPr lang="en-US" sz="2200" dirty="0"/>
          </a:p>
          <a:p>
            <a:r>
              <a:rPr lang="en-US" sz="2200" b="1" dirty="0" smtClean="0"/>
              <a:t>How</a:t>
            </a:r>
            <a:r>
              <a:rPr lang="en-US" sz="2200" dirty="0" smtClean="0"/>
              <a:t>:  Build a deeper baseline:  </a:t>
            </a:r>
            <a:r>
              <a:rPr lang="en-US" sz="2200" dirty="0"/>
              <a:t>Study the transient and non-stationary trajectory of  ecosystems starting ~2000 years ago and continuing through the  21</a:t>
            </a:r>
            <a:r>
              <a:rPr lang="en-US" sz="2200" baseline="30000" dirty="0"/>
              <a:t>st</a:t>
            </a:r>
            <a:r>
              <a:rPr lang="en-US" sz="2200" dirty="0"/>
              <a:t> </a:t>
            </a:r>
            <a:r>
              <a:rPr lang="en-US" sz="2200" dirty="0" smtClean="0"/>
              <a:t>century</a:t>
            </a:r>
            <a:endParaRPr lang="en-US" sz="2200" dirty="0"/>
          </a:p>
        </p:txBody>
      </p:sp>
      <p:grpSp>
        <p:nvGrpSpPr>
          <p:cNvPr id="5" name="Group 4"/>
          <p:cNvGrpSpPr/>
          <p:nvPr/>
        </p:nvGrpSpPr>
        <p:grpSpPr>
          <a:xfrm>
            <a:off x="4662563" y="925858"/>
            <a:ext cx="3827453" cy="2166341"/>
            <a:chOff x="1800748" y="1419725"/>
            <a:chExt cx="5542505" cy="3137062"/>
          </a:xfrm>
        </p:grpSpPr>
        <p:grpSp>
          <p:nvGrpSpPr>
            <p:cNvPr id="6" name="Group 5"/>
            <p:cNvGrpSpPr/>
            <p:nvPr/>
          </p:nvGrpSpPr>
          <p:grpSpPr>
            <a:xfrm>
              <a:off x="1800748" y="1419725"/>
              <a:ext cx="5542505" cy="1219752"/>
              <a:chOff x="1606263" y="1419725"/>
              <a:chExt cx="5542505" cy="1219752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606263" y="1419725"/>
                <a:ext cx="2005263" cy="12031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Paleodata Specialists</a:t>
                </a:r>
                <a:endParaRPr lang="en-US" sz="1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143505" y="1436319"/>
                <a:ext cx="2005263" cy="12031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Ecosystem Modelers</a:t>
                </a:r>
                <a:endParaRPr lang="en-US" sz="17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867742" y="1805352"/>
              <a:ext cx="13936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3865696" y="2037898"/>
              <a:ext cx="139566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3569369" y="3353629"/>
              <a:ext cx="2005263" cy="12031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Ecological Statisticians</a:t>
              </a:r>
              <a:endPara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3611526" y="2688344"/>
              <a:ext cx="696125" cy="5627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5227664" y="2688344"/>
              <a:ext cx="696125" cy="5627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3303802" y="2688344"/>
              <a:ext cx="696125" cy="5627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4879602" y="2688344"/>
              <a:ext cx="696125" cy="5627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322" y="3276600"/>
            <a:ext cx="4065935" cy="2524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944" y="5955621"/>
            <a:ext cx="933496" cy="9348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05107" y="6521134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NSF-Macrosystems</a:t>
            </a:r>
            <a:endParaRPr lang="en-US" sz="1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40" y="6177280"/>
            <a:ext cx="1483360" cy="6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_Template_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UW_Template_Logo</Template>
  <TotalTime>34175</TotalTime>
  <Words>3697</Words>
  <Application>Microsoft Office PowerPoint</Application>
  <PresentationFormat>On-screen Show (4:3)</PresentationFormat>
  <Paragraphs>651</Paragraphs>
  <Slides>65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UW_Template_Logo</vt:lpstr>
      <vt:lpstr>Building open big data via community curated data resources: Neotoma and PalEON</vt:lpstr>
      <vt:lpstr>Motivation</vt:lpstr>
      <vt:lpstr>Building Open  Community-Curated Data Resources</vt:lpstr>
      <vt:lpstr>Neotoma Paleoecology Database</vt:lpstr>
      <vt:lpstr>PowerPoint Presentation</vt:lpstr>
      <vt:lpstr>Part II:  Building a Deeper Baseline for Ecological Forecasting</vt:lpstr>
      <vt:lpstr>Motivation: Improved Ecological Prediction</vt:lpstr>
      <vt:lpstr>Better data -&gt; better ecological forecasting</vt:lpstr>
      <vt:lpstr>PalEON:  The Paleoecological Observatory Network</vt:lpstr>
      <vt:lpstr>PalEON: Major Components</vt:lpstr>
      <vt:lpstr>New datasets of pre-Euro-settlement datasets of forest composition and structure</vt:lpstr>
      <vt:lpstr>Shifts in tree-climate relationships over past 150 years</vt:lpstr>
      <vt:lpstr>Attribution: Niche shifts for minimum temperature mainly caused by climate change </vt:lpstr>
      <vt:lpstr>Reconstructing Vegetation for last 2000 yrs: Neotoma – PalEON integrated workflow</vt:lpstr>
      <vt:lpstr>A non-stationary baseline: areas of significant forest change over last 2,000 years</vt:lpstr>
      <vt:lpstr>Holocene trends in above-ground biomass in upper Midwest</vt:lpstr>
      <vt:lpstr>Data Model Comparisons:  Ecosystem Sensitivity to Drought Variability </vt:lpstr>
      <vt:lpstr>Models:  More sensitive to drought than observations</vt:lpstr>
      <vt:lpstr>Summary:  Three Lessons Learned</vt:lpstr>
      <vt:lpstr>Summary:  Three Lessons Learned</vt:lpstr>
      <vt:lpstr>Part III:  Building Big Data from the Long Tail:  Community Curated Data Resources &amp; the Neotoma Paleoecology Database </vt:lpstr>
      <vt:lpstr>Paleoecological data: Key characteristics</vt:lpstr>
      <vt:lpstr>PowerPoint Presentation</vt:lpstr>
      <vt:lpstr>Community-Curated Data Resources (CCDRs)</vt:lpstr>
      <vt:lpstr>Neotoma Paleoecology Database: An Open, Community-Curated, Scientific Data Resource</vt:lpstr>
      <vt:lpstr>Data Uploads</vt:lpstr>
      <vt:lpstr>Rapid Growth in Data Volumes</vt:lpstr>
      <vt:lpstr>Special Issue of PAGES Magazine</vt:lpstr>
      <vt:lpstr>Neotoma Software Ecosystem</vt:lpstr>
      <vt:lpstr>Flyover Country:  Making Data Open to All</vt:lpstr>
      <vt:lpstr>Distributed &amp; Open Scientific Governance</vt:lpstr>
      <vt:lpstr>Partners</vt:lpstr>
      <vt:lpstr>Next Level: Growing, Sustaining, and Connecting a Network of Networks</vt:lpstr>
      <vt:lpstr>Thanks!</vt:lpstr>
      <vt:lpstr>PowerPoint Presentation</vt:lpstr>
      <vt:lpstr>EXTRA SLIDES</vt:lpstr>
      <vt:lpstr>Why we need paleohistorical data to improve ecological forecasting</vt:lpstr>
      <vt:lpstr>PalEON SetVeg Workplan &amp; Current Work</vt:lpstr>
      <vt:lpstr>Last-millennium simulations now done, data-model comparisons, assimilation beginning</vt:lpstr>
      <vt:lpstr>Neotoma Paleoecology Database</vt:lpstr>
      <vt:lpstr>Statement of Problem</vt:lpstr>
      <vt:lpstr>Pollen-vegetation relationships have also changed over same time period</vt:lpstr>
      <vt:lpstr>Conclusions</vt:lpstr>
      <vt:lpstr>Paleoecological Data Networks</vt:lpstr>
      <vt:lpstr>Paleoecological Data Networks</vt:lpstr>
      <vt:lpstr>Neotoma Data is Open,  Many Ways to Access</vt:lpstr>
      <vt:lpstr>Paleoecological Data Networks</vt:lpstr>
      <vt:lpstr>Ecological Forecasting and Model-Data Integration </vt:lpstr>
      <vt:lpstr>Ecological Forecasting and the Model-Data Forecast Cycle </vt:lpstr>
      <vt:lpstr>Paleodata: Key characteristics</vt:lpstr>
      <vt:lpstr>Challenge:  Long Tail Data</vt:lpstr>
      <vt:lpstr>Paleodata: Key characteristics</vt:lpstr>
      <vt:lpstr>Neotoma as Boundary Organization</vt:lpstr>
      <vt:lpstr>My Research Goal (broad):</vt:lpstr>
      <vt:lpstr>PowerPoint Presentation</vt:lpstr>
      <vt:lpstr>PowerPoint Presentation</vt:lpstr>
      <vt:lpstr>Neotoma Paleoecology DB:  A Community-Curated Data Repository (CCDR) for paleoecological data</vt:lpstr>
      <vt:lpstr>PowerPoint Presentation</vt:lpstr>
      <vt:lpstr>Neotoma Paleoecology Database  Key Features</vt:lpstr>
      <vt:lpstr>Neotoma Paleoecology Database: Design Concepts</vt:lpstr>
      <vt:lpstr>How do we best leverage our site-level data into global-scale science?</vt:lpstr>
      <vt:lpstr>Facilitating Data Sharing &amp; Exchange</vt:lpstr>
      <vt:lpstr>Data Mobilization Campaigns Underway</vt:lpstr>
      <vt:lpstr>Paleoecology &amp; paleoclimatology: A strong tradition of data sharing &amp; global-scale synthetic research</vt:lpstr>
      <vt:lpstr>Reconstructing Vegetation for last 2 ka: Neotoma – PalEON integrated workflow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Williams</dc:creator>
  <cp:lastModifiedBy>Jack W Williams</cp:lastModifiedBy>
  <cp:revision>538</cp:revision>
  <cp:lastPrinted>2010-09-02T16:26:05Z</cp:lastPrinted>
  <dcterms:created xsi:type="dcterms:W3CDTF">2012-02-17T21:55:00Z</dcterms:created>
  <dcterms:modified xsi:type="dcterms:W3CDTF">2019-04-30T12:55:08Z</dcterms:modified>
</cp:coreProperties>
</file>